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9" r:id="rId5"/>
  </p:sldMasterIdLst>
  <p:notesMasterIdLst>
    <p:notesMasterId r:id="rId46"/>
  </p:notesMasterIdLst>
  <p:sldIdLst>
    <p:sldId id="2903" r:id="rId6"/>
    <p:sldId id="2922" r:id="rId7"/>
    <p:sldId id="2953" r:id="rId8"/>
    <p:sldId id="2974" r:id="rId9"/>
    <p:sldId id="2979" r:id="rId10"/>
    <p:sldId id="2990" r:id="rId11"/>
    <p:sldId id="2969" r:id="rId12"/>
    <p:sldId id="3000" r:id="rId13"/>
    <p:sldId id="2970" r:id="rId14"/>
    <p:sldId id="2962" r:id="rId15"/>
    <p:sldId id="2972" r:id="rId16"/>
    <p:sldId id="2971" r:id="rId17"/>
    <p:sldId id="2976" r:id="rId18"/>
    <p:sldId id="2973" r:id="rId19"/>
    <p:sldId id="2947" r:id="rId20"/>
    <p:sldId id="2997" r:id="rId21"/>
    <p:sldId id="279" r:id="rId22"/>
    <p:sldId id="275" r:id="rId23"/>
    <p:sldId id="2980" r:id="rId24"/>
    <p:sldId id="2981" r:id="rId25"/>
    <p:sldId id="2975" r:id="rId26"/>
    <p:sldId id="2968" r:id="rId27"/>
    <p:sldId id="2925" r:id="rId28"/>
    <p:sldId id="2994" r:id="rId29"/>
    <p:sldId id="2992" r:id="rId30"/>
    <p:sldId id="2993" r:id="rId31"/>
    <p:sldId id="2991" r:id="rId32"/>
    <p:sldId id="2982" r:id="rId33"/>
    <p:sldId id="2995" r:id="rId34"/>
    <p:sldId id="2996" r:id="rId35"/>
    <p:sldId id="2986" r:id="rId36"/>
    <p:sldId id="2949" r:id="rId37"/>
    <p:sldId id="266" r:id="rId38"/>
    <p:sldId id="2983" r:id="rId39"/>
    <p:sldId id="267" r:id="rId40"/>
    <p:sldId id="264" r:id="rId41"/>
    <p:sldId id="276" r:id="rId42"/>
    <p:sldId id="2942" r:id="rId43"/>
    <p:sldId id="2937" r:id="rId44"/>
    <p:sldId id="3001" r:id="rId45"/>
  </p:sldIdLst>
  <p:sldSz cx="12192000" cy="6858000"/>
  <p:notesSz cx="6858000" cy="9144000"/>
  <p:defaultTextStyle>
    <a:defPPr>
      <a:defRPr lang="sv-SE"/>
    </a:defPPr>
    <a:lvl1pPr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1pPr>
    <a:lvl2pPr marL="4572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2pPr>
    <a:lvl3pPr marL="9144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3pPr>
    <a:lvl4pPr marL="13716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4pPr>
    <a:lvl5pPr marL="18288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5pPr>
    <a:lvl6pPr marL="2286000" algn="l" defTabSz="914400" rtl="0" eaLnBrk="1" latinLnBrk="0" hangingPunct="1">
      <a:defRPr sz="2200" kern="1200">
        <a:solidFill>
          <a:schemeClr val="tx1"/>
        </a:solidFill>
        <a:latin typeface="Verdana" pitchFamily="34" charset="0"/>
        <a:ea typeface="Geneva" pitchFamily="1" charset="-128"/>
        <a:cs typeface="+mn-cs"/>
      </a:defRPr>
    </a:lvl6pPr>
    <a:lvl7pPr marL="2743200" algn="l" defTabSz="914400" rtl="0" eaLnBrk="1" latinLnBrk="0" hangingPunct="1">
      <a:defRPr sz="2200" kern="1200">
        <a:solidFill>
          <a:schemeClr val="tx1"/>
        </a:solidFill>
        <a:latin typeface="Verdana" pitchFamily="34" charset="0"/>
        <a:ea typeface="Geneva" pitchFamily="1" charset="-128"/>
        <a:cs typeface="+mn-cs"/>
      </a:defRPr>
    </a:lvl7pPr>
    <a:lvl8pPr marL="3200400" algn="l" defTabSz="914400" rtl="0" eaLnBrk="1" latinLnBrk="0" hangingPunct="1">
      <a:defRPr sz="2200" kern="1200">
        <a:solidFill>
          <a:schemeClr val="tx1"/>
        </a:solidFill>
        <a:latin typeface="Verdana" pitchFamily="34" charset="0"/>
        <a:ea typeface="Geneva" pitchFamily="1" charset="-128"/>
        <a:cs typeface="+mn-cs"/>
      </a:defRPr>
    </a:lvl8pPr>
    <a:lvl9pPr marL="3657600" algn="l" defTabSz="914400" rtl="0" eaLnBrk="1" latinLnBrk="0" hangingPunct="1">
      <a:defRPr sz="2200" kern="1200">
        <a:solidFill>
          <a:schemeClr val="tx1"/>
        </a:solidFill>
        <a:latin typeface="Verdana" pitchFamily="34" charset="0"/>
        <a:ea typeface="Geneva"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328854-4476-29E4-AD29-8EF5B79C4D93}" name="Sandra af Winklerfelt Hammarberg" initials="SH" userId="S::sandra.afwinklerfelt-hammarberg@regionstockholm.se::6b3c3a9a-bbe1-43e9-beae-19d518b3b96e" providerId="AD"/>
  <p188:author id="{269DB4A4-F4C1-D51C-4E7D-AD3075CFABE8}" name="Lisabet Kollin" initials="LK" userId="S::lisabet.kollin@regionstockholm.se::96b5eb8f-99e9-4c71-94cb-838c39d5e2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Lindqvist" initials="AL" lastIdx="8" clrIdx="0">
    <p:extLst>
      <p:ext uri="{19B8F6BF-5375-455C-9EA6-DF929625EA0E}">
        <p15:presenceInfo xmlns:p15="http://schemas.microsoft.com/office/powerpoint/2012/main" userId="S::anna.lindqvist@b3.se::7025f143-900c-4dd2-8d1c-f9facddf8ecb" providerId="AD"/>
      </p:ext>
    </p:extLst>
  </p:cmAuthor>
  <p:cmAuthor id="2" name="Jessica Fremnell" initials="JF" lastIdx="1" clrIdx="1">
    <p:extLst>
      <p:ext uri="{19B8F6BF-5375-455C-9EA6-DF929625EA0E}">
        <p15:presenceInfo xmlns:p15="http://schemas.microsoft.com/office/powerpoint/2012/main" userId="S::jessica.fremnell@regionstockholm.se::fcb29ef5-6757-4290-8245-20e86a8add9a" providerId="AD"/>
      </p:ext>
    </p:extLst>
  </p:cmAuthor>
  <p:cmAuthor id="3" name="Jessica Fremnell BGD1" initials="JFB" lastIdx="1" clrIdx="2">
    <p:extLst>
      <p:ext uri="{19B8F6BF-5375-455C-9EA6-DF929625EA0E}">
        <p15:presenceInfo xmlns:p15="http://schemas.microsoft.com/office/powerpoint/2012/main" userId="S-1-5-21-713154107-2118410690-69297403-116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3DC"/>
    <a:srgbClr val="27769F"/>
    <a:srgbClr val="D5E4EC"/>
    <a:srgbClr val="003468"/>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340"/>
  </p:normalViewPr>
  <p:slideViewPr>
    <p:cSldViewPr snapToGrid="0">
      <p:cViewPr varScale="1">
        <p:scale>
          <a:sx n="53" d="100"/>
          <a:sy n="53" d="100"/>
        </p:scale>
        <p:origin x="115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endParaRPr lang="sv-SE"/>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endParaRPr lang="sv-SE"/>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endParaRPr lang="sv-SE"/>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fld id="{39F56C83-3508-4DF3-A02B-BBBCC8BE3867}" type="slidenum">
              <a:rPr lang="sv-SE"/>
              <a:pPr/>
              <a:t>‹#›</a:t>
            </a:fld>
            <a:endParaRPr lang="sv-SE"/>
          </a:p>
        </p:txBody>
      </p:sp>
    </p:spTree>
    <p:extLst>
      <p:ext uri="{BB962C8B-B14F-4D97-AF65-F5344CB8AC3E}">
        <p14:creationId xmlns:p14="http://schemas.microsoft.com/office/powerpoint/2010/main" val="39648365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Geneva" pitchFamily="1" charset="-128"/>
        <a:cs typeface="+mn-cs"/>
      </a:defRPr>
    </a:lvl1pPr>
    <a:lvl2pPr marL="457200" algn="l" rtl="0" fontAlgn="base">
      <a:spcBef>
        <a:spcPct val="30000"/>
      </a:spcBef>
      <a:spcAft>
        <a:spcPct val="0"/>
      </a:spcAft>
      <a:defRPr sz="1200" kern="1200">
        <a:solidFill>
          <a:schemeClr val="tx1"/>
        </a:solidFill>
        <a:latin typeface="Arial" charset="0"/>
        <a:ea typeface="Geneva" pitchFamily="1" charset="-128"/>
        <a:cs typeface="+mn-cs"/>
      </a:defRPr>
    </a:lvl2pPr>
    <a:lvl3pPr marL="914400" algn="l" rtl="0" fontAlgn="base">
      <a:spcBef>
        <a:spcPct val="30000"/>
      </a:spcBef>
      <a:spcAft>
        <a:spcPct val="0"/>
      </a:spcAft>
      <a:defRPr sz="1200" kern="1200">
        <a:solidFill>
          <a:schemeClr val="tx1"/>
        </a:solidFill>
        <a:latin typeface="Arial" charset="0"/>
        <a:ea typeface="Geneva" pitchFamily="1" charset="-128"/>
        <a:cs typeface="+mn-cs"/>
      </a:defRPr>
    </a:lvl3pPr>
    <a:lvl4pPr marL="1371600" algn="l" rtl="0" fontAlgn="base">
      <a:spcBef>
        <a:spcPct val="30000"/>
      </a:spcBef>
      <a:spcAft>
        <a:spcPct val="0"/>
      </a:spcAft>
      <a:defRPr sz="1200" kern="1200">
        <a:solidFill>
          <a:schemeClr val="tx1"/>
        </a:solidFill>
        <a:latin typeface="Arial" charset="0"/>
        <a:ea typeface="Geneva" pitchFamily="1" charset="-128"/>
        <a:cs typeface="+mn-cs"/>
      </a:defRPr>
    </a:lvl4pPr>
    <a:lvl5pPr marL="1828800" algn="l" rtl="0" fontAlgn="base">
      <a:spcBef>
        <a:spcPct val="30000"/>
      </a:spcBef>
      <a:spcAft>
        <a:spcPct val="0"/>
      </a:spcAft>
      <a:defRPr sz="1200" kern="1200">
        <a:solidFill>
          <a:schemeClr val="tx1"/>
        </a:solidFill>
        <a:latin typeface="Arial" charset="0"/>
        <a:ea typeface="Geneva"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reambroker.com/channel/kzma13db/u3qkt9i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tep-up.regionstockholm.s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a:t>
            </a:fld>
            <a:endParaRPr lang="sv-SE"/>
          </a:p>
        </p:txBody>
      </p:sp>
    </p:spTree>
    <p:extLst>
      <p:ext uri="{BB962C8B-B14F-4D97-AF65-F5344CB8AC3E}">
        <p14:creationId xmlns:p14="http://schemas.microsoft.com/office/powerpoint/2010/main" val="66225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a typeface="+mn-lt"/>
                <a:cs typeface="+mn-lt"/>
              </a:rPr>
              <a:t>Initial kartläggning av psykiatriska symtom hos patienter i </a:t>
            </a:r>
            <a:r>
              <a:rPr lang="sv-SE" sz="1200" u="sng" dirty="0">
                <a:ea typeface="+mn-lt"/>
                <a:cs typeface="+mn-lt"/>
              </a:rPr>
              <a:t>alla åldrar</a:t>
            </a:r>
            <a:r>
              <a:rPr lang="sv-SE" sz="1200" u="none" dirty="0">
                <a:ea typeface="+mn-lt"/>
                <a:cs typeface="+mn-lt"/>
              </a:rPr>
              <a:t> </a:t>
            </a:r>
            <a:r>
              <a:rPr lang="sv-SE" sz="1200" dirty="0">
                <a:ea typeface="+mn-lt"/>
                <a:cs typeface="+mn-lt"/>
              </a:rPr>
              <a:t>vid behov  </a:t>
            </a:r>
            <a:endParaRPr lang="sv-SE" dirty="0">
              <a:ea typeface="+mn-lt"/>
              <a:cs typeface="+mn-lt"/>
            </a:endParaRPr>
          </a:p>
          <a:p>
            <a:r>
              <a:rPr lang="sv-SE" sz="1200" dirty="0">
                <a:ea typeface="+mn-lt"/>
                <a:cs typeface="+mn-lt"/>
              </a:rPr>
              <a:t>Stödsamtal, krisstöd och psykopedagogiskt stöd för patienter i </a:t>
            </a:r>
            <a:r>
              <a:rPr lang="sv-SE" sz="1200" u="sng" dirty="0">
                <a:ea typeface="+mn-lt"/>
                <a:cs typeface="+mn-lt"/>
              </a:rPr>
              <a:t>alla åldrar</a:t>
            </a:r>
            <a:r>
              <a:rPr lang="sv-SE" sz="1200" u="none" dirty="0">
                <a:ea typeface="+mn-lt"/>
                <a:cs typeface="+mn-lt"/>
              </a:rPr>
              <a:t> </a:t>
            </a:r>
            <a:r>
              <a:rPr lang="sv-SE" sz="1200" dirty="0">
                <a:ea typeface="+mn-lt"/>
                <a:cs typeface="+mn-lt"/>
              </a:rPr>
              <a:t>inklusive stöd till närstående </a:t>
            </a:r>
          </a:p>
          <a:p>
            <a:endParaRPr lang="sv-SE" sz="1200" dirty="0">
              <a:ea typeface="+mn-lt"/>
              <a:cs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sv-SE" b="1" kern="0" dirty="0"/>
              <a:t>Utökade insatser för  barn och unga 6—17 år</a:t>
            </a:r>
            <a:endParaRPr lang="sv-SE" sz="1200" b="1" dirty="0">
              <a:ea typeface="+mn-lt"/>
              <a:cs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t>Eftersom det är svårt att samla ett team med en sådan kompetens på varje enskild husläkarmottagning finns det möjlighet för geografiskt närbelägna verksamheter att samarbeta för att kunna erbjuda dessa insatser till sina listade patienter.</a:t>
            </a:r>
          </a:p>
          <a:p>
            <a:endParaRPr lang="sv-SE" dirty="0">
              <a:ea typeface="+mn-lt"/>
              <a:cs typeface="+mn-lt"/>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10</a:t>
            </a:fld>
            <a:endParaRPr lang="sv-SE"/>
          </a:p>
        </p:txBody>
      </p:sp>
    </p:spTree>
    <p:extLst>
      <p:ext uri="{BB962C8B-B14F-4D97-AF65-F5344CB8AC3E}">
        <p14:creationId xmlns:p14="http://schemas.microsoft.com/office/powerpoint/2010/main" val="135545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11</a:t>
            </a:fld>
            <a:endParaRPr lang="sv-SE"/>
          </a:p>
        </p:txBody>
      </p:sp>
    </p:spTree>
    <p:extLst>
      <p:ext uri="{BB962C8B-B14F-4D97-AF65-F5344CB8AC3E}">
        <p14:creationId xmlns:p14="http://schemas.microsoft.com/office/powerpoint/2010/main" val="210820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eaLnBrk="0" hangingPunct="0">
              <a:spcBef>
                <a:spcPct val="0"/>
              </a:spcBef>
              <a:spcAft>
                <a:spcPts val="600"/>
              </a:spcAft>
              <a:buNone/>
              <a:tabLst>
                <a:tab pos="457200" algn="l"/>
              </a:tabLst>
            </a:pPr>
            <a:r>
              <a:rPr lang="sv-SE" altLang="sv-SE" dirty="0">
                <a:ea typeface="Calibri" panose="020F0502020204030204" pitchFamily="34" charset="0"/>
              </a:rPr>
              <a:t>Varje husläkarmottagning ska ha ett team för psykisk ohälsa som består av </a:t>
            </a:r>
            <a:r>
              <a:rPr lang="sv-SE" altLang="sv-SE" u="sng" dirty="0">
                <a:ea typeface="Calibri" panose="020F0502020204030204" pitchFamily="34" charset="0"/>
              </a:rPr>
              <a:t>minst</a:t>
            </a:r>
            <a:r>
              <a:rPr lang="sv-SE" altLang="sv-SE" dirty="0">
                <a:ea typeface="Calibri" panose="020F0502020204030204" pitchFamily="34" charset="0"/>
              </a:rPr>
              <a:t>:</a:t>
            </a:r>
          </a:p>
          <a:p>
            <a:pPr marL="0" lvl="0" indent="0" eaLnBrk="0" hangingPunct="0">
              <a:spcBef>
                <a:spcPct val="0"/>
              </a:spcBef>
              <a:spcAft>
                <a:spcPts val="600"/>
              </a:spcAft>
              <a:buNone/>
              <a:tabLst>
                <a:tab pos="457200" algn="l"/>
              </a:tabLst>
            </a:pPr>
            <a:endParaRPr lang="sv-SE" altLang="sv-SE" dirty="0">
              <a:ea typeface="Calibri" panose="020F0502020204030204" pitchFamily="34" charset="0"/>
            </a:endParaRPr>
          </a:p>
          <a:p>
            <a:pPr eaLnBrk="0" fontAlgn="ctr" hangingPunct="0">
              <a:spcBef>
                <a:spcPct val="0"/>
              </a:spcBef>
              <a:spcAft>
                <a:spcPts val="600"/>
              </a:spcAft>
              <a:tabLst>
                <a:tab pos="457200" algn="l"/>
              </a:tabLst>
            </a:pPr>
            <a:r>
              <a:rPr lang="sv-SE" altLang="sv-SE" dirty="0">
                <a:ea typeface="Calibri" panose="020F0502020204030204" pitchFamily="34" charset="0"/>
              </a:rPr>
              <a:t>1 läkare med kompetens i bedömning och behandling av psykisk ohälsa</a:t>
            </a:r>
          </a:p>
          <a:p>
            <a:pPr eaLnBrk="0" fontAlgn="ctr" hangingPunct="0">
              <a:spcBef>
                <a:spcPct val="0"/>
              </a:spcBef>
              <a:spcAft>
                <a:spcPts val="600"/>
              </a:spcAft>
              <a:tabLst>
                <a:tab pos="457200" algn="l"/>
              </a:tabLst>
            </a:pPr>
            <a:r>
              <a:rPr lang="sv-SE" altLang="sv-SE" dirty="0">
                <a:ea typeface="Calibri" panose="020F0502020204030204" pitchFamily="34" charset="0"/>
              </a:rPr>
              <a:t>1 sjuksköterska med kompetens i triagering och stödjande kontakter vid mild psykisk ohälsa </a:t>
            </a:r>
          </a:p>
          <a:p>
            <a:pPr eaLnBrk="0" fontAlgn="ctr" hangingPunct="0">
              <a:spcBef>
                <a:spcPct val="0"/>
              </a:spcBef>
              <a:spcAft>
                <a:spcPts val="600"/>
              </a:spcAft>
              <a:tabLst>
                <a:tab pos="457200" algn="l"/>
              </a:tabLst>
            </a:pPr>
            <a:r>
              <a:rPr lang="sv-SE" altLang="sv-SE" dirty="0">
                <a:ea typeface="Calibri" panose="020F0502020204030204" pitchFamily="34" charset="0"/>
              </a:rPr>
              <a:t>1 samtalsbehandlare (leg. psykolog, leg. psykoterapeut eller leg. hälso- och sjukvårdpersonal/socionom med lägst basutbildning i psykoterapi under adekvat handledning)</a:t>
            </a:r>
          </a:p>
          <a:p>
            <a:pPr marL="0" lvl="0" indent="0" eaLnBrk="0" hangingPunct="0">
              <a:spcBef>
                <a:spcPct val="0"/>
              </a:spcBef>
              <a:spcAft>
                <a:spcPts val="600"/>
              </a:spcAft>
              <a:buNone/>
              <a:tabLst>
                <a:tab pos="457200" algn="l"/>
              </a:tabLst>
            </a:pPr>
            <a:endParaRPr lang="sv-SE" altLang="sv-SE" dirty="0">
              <a:ea typeface="Calibri" panose="020F0502020204030204" pitchFamily="34" charset="0"/>
            </a:endParaRPr>
          </a:p>
          <a:p>
            <a:pPr marL="0" lvl="0" indent="0" eaLnBrk="0" hangingPunct="0">
              <a:spcBef>
                <a:spcPct val="0"/>
              </a:spcBef>
              <a:spcAft>
                <a:spcPts val="600"/>
              </a:spcAft>
              <a:buNone/>
              <a:tabLst>
                <a:tab pos="457200" algn="l"/>
              </a:tabLst>
            </a:pPr>
            <a:r>
              <a:rPr lang="sv-SE" altLang="sv-SE" dirty="0">
                <a:ea typeface="Calibri" panose="020F0502020204030204" pitchFamily="34" charset="0"/>
              </a:rPr>
              <a:t>Om teamets samtalsbehandlare inte är psykolog så ska vårdgivaren säkerställa en kontinuerlig och nära tillgång till legitimerad psykolog som vid behov ska kunna utföra insatser på mottagningen.</a:t>
            </a:r>
          </a:p>
          <a:p>
            <a:pPr marL="0" lvl="0" indent="0" eaLnBrk="0" hangingPunct="0">
              <a:spcBef>
                <a:spcPct val="0"/>
              </a:spcBef>
              <a:spcAft>
                <a:spcPts val="600"/>
              </a:spcAft>
              <a:buNone/>
              <a:tabLst>
                <a:tab pos="457200" algn="l"/>
              </a:tabLst>
            </a:pPr>
            <a:endParaRPr lang="sv-SE" altLang="sv-SE" dirty="0">
              <a:ea typeface="Calibri" panose="020F0502020204030204" pitchFamily="34" charset="0"/>
            </a:endParaRPr>
          </a:p>
          <a:p>
            <a:pPr marL="0" lvl="0" indent="0" eaLnBrk="0" hangingPunct="0">
              <a:spcBef>
                <a:spcPct val="0"/>
              </a:spcBef>
              <a:spcAft>
                <a:spcPts val="600"/>
              </a:spcAft>
              <a:buNone/>
              <a:tabLst>
                <a:tab pos="457200" algn="l"/>
              </a:tabLst>
            </a:pPr>
            <a:r>
              <a:rPr lang="sv-SE" sz="1200" b="0" i="0" kern="1200" dirty="0">
                <a:solidFill>
                  <a:schemeClr val="tx1"/>
                </a:solidFill>
                <a:effectLst/>
                <a:latin typeface="Arial" charset="0"/>
                <a:ea typeface="Geneva" pitchFamily="1" charset="-128"/>
                <a:cs typeface="+mn-cs"/>
              </a:rPr>
              <a:t>Teamet behöver inte vara på plats veckans alla dagar. I de fall teamet inte alltid har en psykolog på mottagningen så ska teamet ha en kontinuerlig och nära tillgång till legitimerad psykolog som vid behov ska kunna utföra insatser på mottagningen.</a:t>
            </a:r>
            <a:endParaRPr lang="sv-SE" altLang="sv-SE" dirty="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12</a:t>
            </a:fld>
            <a:endParaRPr lang="sv-SE"/>
          </a:p>
        </p:txBody>
      </p:sp>
    </p:spTree>
    <p:extLst>
      <p:ext uri="{BB962C8B-B14F-4D97-AF65-F5344CB8AC3E}">
        <p14:creationId xmlns:p14="http://schemas.microsoft.com/office/powerpoint/2010/main" val="161153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13</a:t>
            </a:fld>
            <a:endParaRPr lang="sv-SE"/>
          </a:p>
        </p:txBody>
      </p:sp>
    </p:spTree>
    <p:extLst>
      <p:ext uri="{BB962C8B-B14F-4D97-AF65-F5344CB8AC3E}">
        <p14:creationId xmlns:p14="http://schemas.microsoft.com/office/powerpoint/2010/main" val="344400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auto" latinLnBrk="0" hangingPunct="0">
              <a:lnSpc>
                <a:spcPct val="90000"/>
              </a:lnSpc>
              <a:spcBef>
                <a:spcPct val="0"/>
              </a:spcBef>
              <a:spcAft>
                <a:spcPts val="600"/>
              </a:spcAft>
              <a:buClrTx/>
              <a:buSzTx/>
              <a:buFontTx/>
              <a:buNone/>
              <a:tabLst>
                <a:tab pos="457200" algn="l"/>
              </a:tabLst>
              <a:defRPr/>
            </a:pP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För utökade insatser för psykisk hälsa barn och unga bildas ett team som består av </a:t>
            </a:r>
            <a:r>
              <a:rPr kumimoji="0" lang="sv-SE" altLang="sv-SE" sz="1200" b="0" i="0" u="sng" strike="noStrike" kern="1200" cap="none" spc="0" normalizeH="0" baseline="0" noProof="0" dirty="0">
                <a:ln>
                  <a:noFill/>
                </a:ln>
                <a:solidFill>
                  <a:srgbClr val="000000"/>
                </a:solidFill>
                <a:effectLst/>
                <a:uLnTx/>
                <a:uFillTx/>
                <a:latin typeface="Verdana"/>
                <a:ea typeface="Geneva"/>
                <a:cs typeface="+mn-cs"/>
              </a:rPr>
              <a:t>minst</a:t>
            </a: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 </a:t>
            </a:r>
            <a:b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br>
            <a:endParaRPr kumimoji="0" lang="sv-SE" altLang="sv-SE" sz="1200" b="0" i="0" u="none" strike="noStrike" kern="1200" cap="none" spc="0" normalizeH="0" baseline="0" noProof="0" dirty="0">
              <a:ln>
                <a:noFill/>
              </a:ln>
              <a:solidFill>
                <a:srgbClr val="000000"/>
              </a:solidFill>
              <a:effectLst/>
              <a:uLnTx/>
              <a:uFillTx/>
              <a:latin typeface="Verdana"/>
              <a:ea typeface="Geneva"/>
              <a:cs typeface="+mn-cs"/>
            </a:endParaRPr>
          </a:p>
          <a:p>
            <a:pPr marL="342900" marR="0" lvl="0" indent="-342900" algn="l" defTabSz="914400" rtl="0" eaLnBrk="0" fontAlgn="auto" latinLnBrk="0" hangingPunct="0">
              <a:lnSpc>
                <a:spcPct val="120000"/>
              </a:lnSpc>
              <a:spcBef>
                <a:spcPct val="0"/>
              </a:spcBef>
              <a:spcAft>
                <a:spcPts val="600"/>
              </a:spcAft>
              <a:buClrTx/>
              <a:buSzTx/>
              <a:buFont typeface="Arial" panose="020B0604020202020204" pitchFamily="34" charset="0"/>
              <a:buChar char="•"/>
              <a:tabLst>
                <a:tab pos="457200" algn="l"/>
              </a:tabLst>
              <a:defRPr/>
            </a:pP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1 legitimerad psykolog med kompetens i psykiatrisk bedömning och bedömning av utvecklingsrelaterade tillstånd hos barn och unga.</a:t>
            </a:r>
          </a:p>
          <a:p>
            <a:pPr marL="342900" marR="0" lvl="0" indent="-342900" algn="l" defTabSz="914400" rtl="0" eaLnBrk="0" fontAlgn="auto" latinLnBrk="0" hangingPunct="0">
              <a:lnSpc>
                <a:spcPct val="120000"/>
              </a:lnSpc>
              <a:spcBef>
                <a:spcPct val="0"/>
              </a:spcBef>
              <a:spcAft>
                <a:spcPts val="600"/>
              </a:spcAft>
              <a:buClrTx/>
              <a:buSzTx/>
              <a:buFont typeface="Arial" panose="020B0604020202020204" pitchFamily="34" charset="0"/>
              <a:buChar char="•"/>
              <a:tabLst>
                <a:tab pos="457200" algn="l"/>
              </a:tabLst>
              <a:defRPr/>
            </a:pP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2 samtalsbehandlare (leg. psykolog, leg. psykoterapeut eller leg. hälso- och sjukvårdpersonal/socionom med lägst basutbildning i psykoterapi under adekvat handledning)</a:t>
            </a:r>
          </a:p>
          <a:p>
            <a:pPr marL="342900" marR="0" lvl="0" indent="-342900" algn="l" defTabSz="914400" rtl="0" eaLnBrk="0" fontAlgn="auto" latinLnBrk="0" hangingPunct="0">
              <a:lnSpc>
                <a:spcPct val="120000"/>
              </a:lnSpc>
              <a:spcBef>
                <a:spcPct val="0"/>
              </a:spcBef>
              <a:spcAft>
                <a:spcPts val="600"/>
              </a:spcAft>
              <a:buClrTx/>
              <a:buSzTx/>
              <a:buFont typeface="Arial" panose="020B0604020202020204" pitchFamily="34" charset="0"/>
              <a:buChar char="•"/>
              <a:tabLst>
                <a:tab pos="457200" algn="l"/>
              </a:tabLst>
              <a:defRPr/>
            </a:pP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1 läkare (specialist i allmänmedicin/barn- och ungdomsmedicin alternativt ST-läkare i allmänmedicin/barn- och ungdomsmedicin) med kompetens i bedömning och behandling av psykisk ohälsa hos barn och unga</a:t>
            </a:r>
          </a:p>
          <a:p>
            <a:pPr marL="342900" marR="0" lvl="0" indent="-342900" algn="l" defTabSz="914400" rtl="0" eaLnBrk="0" fontAlgn="auto" latinLnBrk="0" hangingPunct="0">
              <a:lnSpc>
                <a:spcPct val="120000"/>
              </a:lnSpc>
              <a:spcBef>
                <a:spcPct val="0"/>
              </a:spcBef>
              <a:spcAft>
                <a:spcPts val="600"/>
              </a:spcAft>
              <a:buClrTx/>
              <a:buSzTx/>
              <a:buFont typeface="Arial" panose="020B0604020202020204" pitchFamily="34" charset="0"/>
              <a:buChar char="•"/>
              <a:tabLst>
                <a:tab pos="457200" algn="l"/>
              </a:tabLst>
              <a:defRPr/>
            </a:pPr>
            <a:endParaRPr kumimoji="0" lang="sv-SE" altLang="sv-SE" sz="1200" b="0" i="0" u="none" strike="noStrike" kern="1200" cap="none" spc="0" normalizeH="0" baseline="0" noProof="0" dirty="0">
              <a:ln>
                <a:noFill/>
              </a:ln>
              <a:solidFill>
                <a:srgbClr val="000000"/>
              </a:solidFill>
              <a:effectLst/>
              <a:uLnTx/>
              <a:uFillTx/>
              <a:latin typeface="Verdana"/>
              <a:ea typeface="Geneva"/>
              <a:cs typeface="+mn-cs"/>
            </a:endParaRPr>
          </a:p>
          <a:p>
            <a:pPr marL="0" marR="0" lvl="0" indent="0" algn="l" defTabSz="914400" rtl="0" eaLnBrk="0" fontAlgn="auto" latinLnBrk="0" hangingPunct="0">
              <a:lnSpc>
                <a:spcPct val="90000"/>
              </a:lnSpc>
              <a:spcBef>
                <a:spcPct val="0"/>
              </a:spcBef>
              <a:spcAft>
                <a:spcPts val="600"/>
              </a:spcAft>
              <a:buClrTx/>
              <a:buSzTx/>
              <a:buFontTx/>
              <a:buNone/>
              <a:tabLst>
                <a:tab pos="457200" algn="l"/>
              </a:tabLst>
              <a:defRPr/>
            </a:pPr>
            <a:r>
              <a:rPr kumimoji="0" lang="sv-SE" altLang="sv-SE" sz="1200" b="0" i="0" u="none" strike="noStrike" kern="1200" cap="none" spc="0" normalizeH="0" baseline="0" noProof="0" dirty="0">
                <a:ln>
                  <a:noFill/>
                </a:ln>
                <a:solidFill>
                  <a:srgbClr val="000000"/>
                </a:solidFill>
                <a:effectLst/>
                <a:uLnTx/>
                <a:uFillTx/>
                <a:latin typeface="Verdana"/>
                <a:ea typeface="Geneva"/>
                <a:cs typeface="+mn-cs"/>
              </a:rPr>
              <a:t>Någon av teamets samtalsbehandlare ska ha minst ett års dokumenterad erfarenhet av praktiskt behandlingsarbete med barn och ungdomar</a:t>
            </a:r>
            <a:r>
              <a:rPr kumimoji="0" lang="sv-SE" altLang="sv-SE" sz="1000" b="0" i="0" u="none" strike="noStrike" kern="1200" cap="none" spc="0" normalizeH="0" baseline="0" noProof="0" dirty="0">
                <a:ln>
                  <a:noFill/>
                </a:ln>
                <a:solidFill>
                  <a:srgbClr val="000000"/>
                </a:solidFill>
                <a:effectLst/>
                <a:uLnTx/>
                <a:uFillTx/>
                <a:latin typeface="Verdana"/>
                <a:ea typeface="Geneva"/>
                <a:cs typeface="+mn-cs"/>
              </a:rPr>
              <a:t>.</a:t>
            </a:r>
          </a:p>
          <a:p>
            <a:pPr marL="0" marR="0" lvl="0" indent="0" algn="l" defTabSz="914400" rtl="0" eaLnBrk="0" fontAlgn="auto" latinLnBrk="0" hangingPunct="0">
              <a:lnSpc>
                <a:spcPct val="90000"/>
              </a:lnSpc>
              <a:spcBef>
                <a:spcPct val="0"/>
              </a:spcBef>
              <a:spcAft>
                <a:spcPts val="600"/>
              </a:spcAft>
              <a:buClrTx/>
              <a:buSzTx/>
              <a:buFontTx/>
              <a:buNone/>
              <a:tabLst>
                <a:tab pos="457200" algn="l"/>
              </a:tabLst>
              <a:defRPr/>
            </a:pPr>
            <a:endParaRPr kumimoji="0" lang="sv-SE" altLang="sv-SE" sz="600" b="0" i="0" u="none" strike="noStrike" kern="1200" cap="none" spc="0" normalizeH="0" baseline="0" noProof="0" dirty="0">
              <a:ln>
                <a:noFill/>
              </a:ln>
              <a:solidFill>
                <a:srgbClr val="000000"/>
              </a:solidFill>
              <a:effectLst/>
              <a:uLnTx/>
              <a:uFillTx/>
              <a:latin typeface="Verdana"/>
              <a:ea typeface="Geneva"/>
              <a:cs typeface="+mn-cs"/>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14</a:t>
            </a:fld>
            <a:endParaRPr lang="sv-SE"/>
          </a:p>
        </p:txBody>
      </p:sp>
    </p:spTree>
    <p:extLst>
      <p:ext uri="{BB962C8B-B14F-4D97-AF65-F5344CB8AC3E}">
        <p14:creationId xmlns:p14="http://schemas.microsoft.com/office/powerpoint/2010/main" val="344451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15</a:t>
            </a:fld>
            <a:endParaRPr lang="sv-SE"/>
          </a:p>
        </p:txBody>
      </p:sp>
    </p:spTree>
    <p:extLst>
      <p:ext uri="{BB962C8B-B14F-4D97-AF65-F5344CB8AC3E}">
        <p14:creationId xmlns:p14="http://schemas.microsoft.com/office/powerpoint/2010/main" val="8917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latin typeface="Arial"/>
              <a:ea typeface="Geneva"/>
              <a:cs typeface="Arial"/>
            </a:endParaRPr>
          </a:p>
          <a:p>
            <a:endParaRPr lang="sv-SE">
              <a:cs typeface="Arial"/>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16</a:t>
            </a:fld>
            <a:endParaRPr lang="sv-SE"/>
          </a:p>
        </p:txBody>
      </p:sp>
    </p:spTree>
    <p:extLst>
      <p:ext uri="{BB962C8B-B14F-4D97-AF65-F5344CB8AC3E}">
        <p14:creationId xmlns:p14="http://schemas.microsoft.com/office/powerpoint/2010/main" val="310059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Att låta sjuksköterskan arbeta med fördjupad triage ger en bättre spridning av patientgruppen inom HLM.</a:t>
            </a:r>
            <a:endParaRPr lang="sv-SE" sz="1200" b="1" dirty="0"/>
          </a:p>
          <a:p>
            <a:endParaRPr lang="sv-SE" sz="1200" dirty="0"/>
          </a:p>
          <a:p>
            <a:r>
              <a:rPr lang="sv-SE" sz="1200" dirty="0"/>
              <a:t>Att sjuksköterska tar hand om egna patienter i grupp 1 ger alla i teamet fler rätt patienter till rätt profession, enligt LEON.</a:t>
            </a:r>
            <a:endParaRPr lang="sv-SE" sz="1200" b="1" dirty="0"/>
          </a:p>
          <a:p>
            <a:endParaRPr lang="sv-SE" sz="1200" dirty="0"/>
          </a:p>
          <a:p>
            <a:r>
              <a:rPr lang="sv-SE" sz="1200" dirty="0"/>
              <a:t>Samtidigt påverkas tillgängligheten till det bättre gällande psykisk ohälsa.</a:t>
            </a:r>
          </a:p>
          <a:p>
            <a:endParaRPr lang="sv-SE" sz="1200" dirty="0"/>
          </a:p>
          <a:p>
            <a:r>
              <a:rPr lang="sv-SE" sz="1200" dirty="0"/>
              <a:t>Patientnöjdheten bör påverkas till det bättre av högre tillgänglighet och stöd. </a:t>
            </a: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17</a:t>
            </a:fld>
            <a:endParaRPr lang="sv-SE"/>
          </a:p>
        </p:txBody>
      </p:sp>
    </p:spTree>
    <p:extLst>
      <p:ext uri="{BB962C8B-B14F-4D97-AF65-F5344CB8AC3E}">
        <p14:creationId xmlns:p14="http://schemas.microsoft.com/office/powerpoint/2010/main" val="217891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sortera och hänvisa patienter med psykisk ohälsa kan vara svårt, därför presenterar STEP-UP en modell som ger er vägledning i hur ni kan tänka och agera. Vi behöver ta hänsyn till hela teamets resurser och möjliggöra en mer nyanserad triagering in till husläkarmottagningen. Det leder till en högre tillgänglighet för patienter med mild till måttlig psykisk ohälsa.</a:t>
            </a:r>
          </a:p>
          <a:p>
            <a:endParaRPr lang="sv-SE"/>
          </a:p>
          <a:p>
            <a:r>
              <a:rPr lang="sv-SE"/>
              <a:t>Lär er mer om triagering i STEP-UP-kurserna </a:t>
            </a:r>
            <a:r>
              <a:rPr lang="sv-SE" b="1"/>
              <a:t>Psykiatrisk diagnostik – grundkurs, Sjuksköterska psykisk hälsa </a:t>
            </a:r>
            <a:r>
              <a:rPr lang="sv-SE" b="0"/>
              <a:t>och</a:t>
            </a:r>
            <a:r>
              <a:rPr lang="sv-SE" b="1"/>
              <a:t> Triagering inom psykisk hälsa</a:t>
            </a:r>
            <a:r>
              <a:rPr lang="sv-SE" b="0"/>
              <a:t>.</a:t>
            </a:r>
            <a:r>
              <a:rPr lang="sv-SE" b="1"/>
              <a:t> </a:t>
            </a:r>
            <a:r>
              <a:rPr lang="sv-SE" b="0"/>
              <a:t>Se STEP-</a:t>
            </a:r>
            <a:r>
              <a:rPr lang="sv-SE" b="0" err="1"/>
              <a:t>UPs</a:t>
            </a:r>
            <a:r>
              <a:rPr lang="sv-SE" b="0"/>
              <a:t> hemsida.</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18</a:t>
            </a:fld>
            <a:endParaRPr lang="sv-SE"/>
          </a:p>
        </p:txBody>
      </p:sp>
    </p:spTree>
    <p:extLst>
      <p:ext uri="{BB962C8B-B14F-4D97-AF65-F5344CB8AC3E}">
        <p14:creationId xmlns:p14="http://schemas.microsoft.com/office/powerpoint/2010/main" val="3922138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19</a:t>
            </a:fld>
            <a:endParaRPr lang="sv-SE"/>
          </a:p>
        </p:txBody>
      </p:sp>
    </p:spTree>
    <p:extLst>
      <p:ext uri="{BB962C8B-B14F-4D97-AF65-F5344CB8AC3E}">
        <p14:creationId xmlns:p14="http://schemas.microsoft.com/office/powerpoint/2010/main" val="237976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D923-7DE0-4A6E-86B8-05CA0DF372A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9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21</a:t>
            </a:fld>
            <a:endParaRPr lang="sv-SE"/>
          </a:p>
        </p:txBody>
      </p:sp>
    </p:spTree>
    <p:extLst>
      <p:ext uri="{BB962C8B-B14F-4D97-AF65-F5344CB8AC3E}">
        <p14:creationId xmlns:p14="http://schemas.microsoft.com/office/powerpoint/2010/main" val="2933809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mn-lt"/>
                <a:cs typeface="+mn-lt"/>
              </a:rPr>
              <a:t>Betänkande till regeringen (jan 2021) </a:t>
            </a:r>
            <a:br>
              <a:rPr lang="sv-SE" dirty="0">
                <a:ea typeface="+mn-lt"/>
                <a:cs typeface="+mn-lt"/>
              </a:rPr>
            </a:br>
            <a:r>
              <a:rPr lang="sv-SE" dirty="0">
                <a:ea typeface="+mn-lt"/>
                <a:cs typeface="+mn-lt"/>
              </a:rPr>
              <a:t>God, nära och jämlik vård – Rätt till psykisk hälsa. Ingår i primärvårdsreformen. </a:t>
            </a:r>
          </a:p>
          <a:p>
            <a:endParaRPr lang="sv-SE" dirty="0">
              <a:ea typeface="Geneva" pitchFamily="1" charset="-128"/>
              <a:cs typeface="+mn-cs"/>
            </a:endParaRPr>
          </a:p>
          <a:p>
            <a:r>
              <a:rPr lang="sv-SE" dirty="0">
                <a:ea typeface="+mn-lt"/>
                <a:cs typeface="+mn-lt"/>
              </a:rPr>
              <a:t>Primärvårdsstrategi Region Stockholm – En del av omställning till nära vård.</a:t>
            </a:r>
            <a:endParaRPr lang="sv-SE" dirty="0"/>
          </a:p>
          <a:p>
            <a:endParaRPr lang="sv-SE" dirty="0">
              <a:ea typeface="+mn-lt"/>
              <a:cs typeface="+mn-lt"/>
            </a:endParaRPr>
          </a:p>
          <a:p>
            <a:r>
              <a:rPr lang="sv-SE" dirty="0">
                <a:ea typeface="+mn-lt"/>
                <a:cs typeface="+mn-lt"/>
              </a:rPr>
              <a:t>FFU 2021 – med utökade insatser för psykisk hälsa.</a:t>
            </a:r>
            <a:endParaRPr lang="sv-SE" dirty="0"/>
          </a:p>
          <a:p>
            <a:endParaRPr lang="sv-SE" dirty="0">
              <a:ea typeface="+mn-lt"/>
              <a:cs typeface="+mn-lt"/>
            </a:endParaRPr>
          </a:p>
          <a:p>
            <a:r>
              <a:rPr lang="sv-SE" dirty="0">
                <a:ea typeface="+mn-lt"/>
                <a:cs typeface="+mn-lt"/>
              </a:rPr>
              <a:t>STEP-UP: Regionsövergripande projekt som stödjer FFU genomförande.</a:t>
            </a:r>
          </a:p>
          <a:p>
            <a:r>
              <a:rPr lang="sv-SE" i="1" dirty="0">
                <a:ea typeface="+mn-lt"/>
                <a:cs typeface="+mn-lt"/>
              </a:rPr>
              <a:t>Stödsystem för arbetet med psykisk ohälsa inom primärvården – ett utbildning och samverkansprojekt.(STEP-UP)</a:t>
            </a:r>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22</a:t>
            </a:fld>
            <a:endParaRPr lang="sv-SE"/>
          </a:p>
        </p:txBody>
      </p:sp>
    </p:spTree>
    <p:extLst>
      <p:ext uri="{BB962C8B-B14F-4D97-AF65-F5344CB8AC3E}">
        <p14:creationId xmlns:p14="http://schemas.microsoft.com/office/powerpoint/2010/main" val="114328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Knappen till filmen fungerar bara i visningsläge.</a:t>
            </a:r>
          </a:p>
          <a:p>
            <a:endParaRPr lang="sv-SE" dirty="0"/>
          </a:p>
          <a:p>
            <a:r>
              <a:rPr lang="sv-SE" dirty="0">
                <a:latin typeface="Arial"/>
                <a:ea typeface="Geneva"/>
                <a:cs typeface="Arial"/>
                <a:hlinkClick r:id="rId3"/>
              </a:rPr>
              <a:t>https://dreambroker.com/channel/kzma13db/u3qkt9ih</a:t>
            </a:r>
          </a:p>
          <a:p>
            <a:endParaRPr lang="sv-SE" dirty="0">
              <a:cs typeface="Arial"/>
            </a:endParaRPr>
          </a:p>
          <a:p>
            <a:endParaRPr lang="sv-SE" dirty="0">
              <a:cs typeface="Arial"/>
            </a:endParaRPr>
          </a:p>
          <a:p>
            <a:endParaRPr lang="sv-SE" dirty="0">
              <a:cs typeface="Arial"/>
            </a:endParaRPr>
          </a:p>
        </p:txBody>
      </p:sp>
      <p:sp>
        <p:nvSpPr>
          <p:cNvPr id="4" name="Platshållare för bildnummer 3"/>
          <p:cNvSpPr>
            <a:spLocks noGrp="1"/>
          </p:cNvSpPr>
          <p:nvPr>
            <p:ph type="sldNum" sz="quarter" idx="5"/>
          </p:nvPr>
        </p:nvSpPr>
        <p:spPr/>
        <p:txBody>
          <a:bodyPr/>
          <a:lstStyle/>
          <a:p>
            <a:fld id="{13C5D923-7DE0-4A6E-86B8-05CA0DF372AE}" type="slidenum">
              <a:rPr lang="sv-SE" smtClean="0"/>
              <a:t>23</a:t>
            </a:fld>
            <a:endParaRPr lang="sv-SE"/>
          </a:p>
        </p:txBody>
      </p:sp>
    </p:spTree>
    <p:extLst>
      <p:ext uri="{BB962C8B-B14F-4D97-AF65-F5344CB8AC3E}">
        <p14:creationId xmlns:p14="http://schemas.microsoft.com/office/powerpoint/2010/main" val="808702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charset="0"/>
                <a:ea typeface="Geneva" pitchFamily="1" charset="-128"/>
                <a:cs typeface="+mn-cs"/>
              </a:rPr>
              <a:t>STEP-UP ger digitala kurser för alla professioner som arbetar på husläkarmottagningen med psykisk ohälsa samt mild till måttlig beroendeproblematik. En del kurser är gemensamma, andra kurser är riktade till en viss profession eller till de som arbetar med de utökade insatserna för barn och unga. Det är bra om du som verksamhetschef läser om innehållet i de olika kurserna som finns på hemsidan. Då får du en ökad kunskap om vad som förväntas av teamet och kan följa upp arbetet på ett bra sätt.</a:t>
            </a:r>
          </a:p>
          <a:p>
            <a:endParaRPr lang="sv-SE" sz="1200" b="0" i="0" kern="1200" dirty="0">
              <a:solidFill>
                <a:schemeClr val="tx1"/>
              </a:solidFill>
              <a:effectLst/>
              <a:latin typeface="Arial" charset="0"/>
              <a:ea typeface="Geneva" pitchFamily="1"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t>Alla kurser presenteras på STEP-</a:t>
            </a:r>
            <a:r>
              <a:rPr lang="sv-SE" dirty="0" err="1"/>
              <a:t>UPs</a:t>
            </a:r>
            <a:r>
              <a:rPr lang="sv-SE" dirty="0"/>
              <a:t> hemsida.</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24</a:t>
            </a:fld>
            <a:endParaRPr lang="sv-SE"/>
          </a:p>
        </p:txBody>
      </p:sp>
    </p:spTree>
    <p:extLst>
      <p:ext uri="{BB962C8B-B14F-4D97-AF65-F5344CB8AC3E}">
        <p14:creationId xmlns:p14="http://schemas.microsoft.com/office/powerpoint/2010/main" val="915487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None/>
            </a:pPr>
            <a:r>
              <a:rPr lang="sv-SE" sz="2300" dirty="0">
                <a:latin typeface="Calibri" panose="020F0502020204030204" pitchFamily="34" charset="0"/>
                <a:cs typeface="Calibri" panose="020F0502020204030204" pitchFamily="34" charset="0"/>
              </a:rPr>
              <a:t>Stödmaterial:</a:t>
            </a:r>
            <a:br>
              <a:rPr lang="sv-SE" sz="2300" dirty="0">
                <a:latin typeface="Calibri" panose="020F0502020204030204" pitchFamily="34" charset="0"/>
                <a:cs typeface="Calibri" panose="020F0502020204030204" pitchFamily="34" charset="0"/>
              </a:rPr>
            </a:br>
            <a:endParaRPr lang="sv-SE" sz="23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sv-SE" sz="2100" dirty="0">
                <a:latin typeface="Calibri"/>
                <a:ea typeface="Geneva"/>
                <a:cs typeface="Calibri"/>
              </a:rPr>
              <a:t> Triagemodell för att förenkla sortering av patienter med psykisk ohälsa inom HLM</a:t>
            </a:r>
          </a:p>
          <a:p>
            <a:pPr lvl="1">
              <a:buFont typeface="Arial" panose="020B0604020202020204" pitchFamily="34" charset="0"/>
              <a:buChar char="•"/>
            </a:pPr>
            <a:r>
              <a:rPr lang="sv-SE" sz="2100" dirty="0">
                <a:latin typeface="Calibri" panose="020F0502020204030204" pitchFamily="34" charset="0"/>
                <a:cs typeface="Calibri" panose="020F0502020204030204" pitchFamily="34" charset="0"/>
              </a:rPr>
              <a:t> Arbetsmodeller – teampresentation</a:t>
            </a:r>
          </a:p>
          <a:p>
            <a:pPr lvl="1">
              <a:buFont typeface="Arial" panose="020B0604020202020204" pitchFamily="34" charset="0"/>
              <a:buChar char="•"/>
            </a:pPr>
            <a:r>
              <a:rPr lang="sv-SE" sz="2100" dirty="0">
                <a:latin typeface="Calibri" panose="020F0502020204030204" pitchFamily="34" charset="0"/>
                <a:cs typeface="Calibri" panose="020F0502020204030204" pitchFamily="34" charset="0"/>
              </a:rPr>
              <a:t> Kringmaterial (behandlingsmaterial) på hemsidan</a:t>
            </a:r>
          </a:p>
          <a:p>
            <a:pPr lvl="1">
              <a:buFont typeface="Arial" panose="020B0604020202020204" pitchFamily="34" charset="0"/>
              <a:buChar char="•"/>
            </a:pPr>
            <a:r>
              <a:rPr lang="sv-SE" sz="2100" dirty="0">
                <a:latin typeface="Calibri"/>
                <a:cs typeface="Calibri"/>
              </a:rPr>
              <a:t> Journalmallar justeras för alla Regionen Stockholms </a:t>
            </a:r>
            <a:r>
              <a:rPr lang="sv-SE" sz="2100" dirty="0" err="1">
                <a:latin typeface="Calibri"/>
                <a:cs typeface="Calibri"/>
              </a:rPr>
              <a:t>TakeCare</a:t>
            </a:r>
            <a:r>
              <a:rPr lang="sv-SE" sz="2100" dirty="0">
                <a:latin typeface="Calibri"/>
                <a:cs typeface="Calibri"/>
              </a:rPr>
              <a:t> användare.</a:t>
            </a:r>
          </a:p>
          <a:p>
            <a:pPr lvl="1">
              <a:buFont typeface="Arial" panose="020B0604020202020204" pitchFamily="34" charset="0"/>
              <a:buChar char="•"/>
            </a:pPr>
            <a:r>
              <a:rPr lang="sv-SE" sz="2100" dirty="0">
                <a:latin typeface="Calibri" panose="020F0502020204030204" pitchFamily="34" charset="0"/>
                <a:cs typeface="Calibri" panose="020F0502020204030204" pitchFamily="34" charset="0"/>
              </a:rPr>
              <a:t> Förenklar uppstart av digitala verktyg (SOB)</a:t>
            </a:r>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25</a:t>
            </a:fld>
            <a:endParaRPr lang="sv-SE"/>
          </a:p>
        </p:txBody>
      </p:sp>
    </p:spTree>
    <p:extLst>
      <p:ext uri="{BB962C8B-B14F-4D97-AF65-F5344CB8AC3E}">
        <p14:creationId xmlns:p14="http://schemas.microsoft.com/office/powerpoint/2010/main" val="101491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26</a:t>
            </a:fld>
            <a:endParaRPr lang="sv-SE"/>
          </a:p>
        </p:txBody>
      </p:sp>
    </p:spTree>
    <p:extLst>
      <p:ext uri="{BB962C8B-B14F-4D97-AF65-F5344CB8AC3E}">
        <p14:creationId xmlns:p14="http://schemas.microsoft.com/office/powerpoint/2010/main" val="3533988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0"/>
              </a:spcBef>
            </a:pPr>
            <a:r>
              <a:rPr lang="sv-SE" dirty="0">
                <a:latin typeface="Calibri"/>
                <a:ea typeface="Geneva"/>
                <a:cs typeface="Calibri"/>
              </a:rPr>
              <a:t>Observera att deltagare i </a:t>
            </a:r>
            <a:r>
              <a:rPr lang="sv-SE" b="1" dirty="0">
                <a:latin typeface="Calibri"/>
                <a:ea typeface="Geneva"/>
                <a:cs typeface="Calibri"/>
              </a:rPr>
              <a:t>Sjuksköterska psykisk hälsa</a:t>
            </a:r>
            <a:r>
              <a:rPr lang="sv-SE" dirty="0">
                <a:latin typeface="Calibri"/>
                <a:ea typeface="Geneva"/>
                <a:cs typeface="Calibri"/>
              </a:rPr>
              <a:t> behöver ha gått följande STEP-UP-kurser innan de går "Sjuksköterska psykisk hälsa", se bild 28.</a:t>
            </a:r>
          </a:p>
          <a:p>
            <a:pPr>
              <a:spcBef>
                <a:spcPts val="0"/>
              </a:spcBef>
            </a:pPr>
            <a:endParaRPr lang="sv-SE" dirty="0">
              <a:latin typeface="Calibri" panose="020F0502020204030204" pitchFamily="34" charset="0"/>
              <a:cs typeface="Calibri" panose="020F0502020204030204" pitchFamily="34" charset="0"/>
            </a:endParaRPr>
          </a:p>
          <a:p>
            <a:pPr>
              <a:spcBef>
                <a:spcPts val="0"/>
              </a:spcBef>
            </a:pPr>
            <a:r>
              <a:rPr lang="sv-SE" dirty="0">
                <a:latin typeface="Calibri"/>
                <a:ea typeface="Geneva"/>
                <a:cs typeface="Calibri"/>
              </a:rPr>
              <a:t>– Introduktion STEP-UP, 30 min</a:t>
            </a:r>
            <a:endParaRPr lang="sv-SE" dirty="0">
              <a:latin typeface="Calibri" panose="020F0502020204030204" pitchFamily="34" charset="0"/>
              <a:cs typeface="Calibri" panose="020F0502020204030204" pitchFamily="34" charset="0"/>
            </a:endParaRPr>
          </a:p>
          <a:p>
            <a:r>
              <a:rPr lang="sv-SE" dirty="0">
                <a:latin typeface="Arial"/>
                <a:ea typeface="Geneva"/>
                <a:cs typeface="Arial"/>
              </a:rPr>
              <a:t>– Psykiatrisk diagnostik – grundkurs, 4 </a:t>
            </a:r>
            <a:r>
              <a:rPr lang="sv-SE" dirty="0" err="1">
                <a:latin typeface="Arial"/>
                <a:ea typeface="Geneva"/>
                <a:cs typeface="Arial"/>
              </a:rPr>
              <a:t>tim</a:t>
            </a:r>
            <a:endParaRPr lang="sv-SE" dirty="0">
              <a:latin typeface="Arial"/>
              <a:ea typeface="Geneva"/>
              <a:cs typeface="Arial"/>
            </a:endParaRPr>
          </a:p>
          <a:p>
            <a:r>
              <a:rPr lang="sv-SE" dirty="0">
                <a:latin typeface="Arial"/>
                <a:ea typeface="Geneva"/>
                <a:cs typeface="Arial"/>
              </a:rPr>
              <a:t>– Psykisk ohälsa hos barn och unga, 2 </a:t>
            </a:r>
            <a:r>
              <a:rPr lang="sv-SE" dirty="0" err="1">
                <a:latin typeface="Arial"/>
                <a:ea typeface="Geneva"/>
                <a:cs typeface="Arial"/>
              </a:rPr>
              <a:t>tim</a:t>
            </a:r>
            <a:endParaRPr lang="sv-SE" dirty="0">
              <a:latin typeface="Arial"/>
              <a:ea typeface="Geneva"/>
              <a:cs typeface="Arial"/>
            </a:endParaRPr>
          </a:p>
          <a:p>
            <a:r>
              <a:rPr lang="sv-SE" dirty="0">
                <a:latin typeface="Arial"/>
                <a:ea typeface="Geneva"/>
                <a:cs typeface="Arial"/>
              </a:rPr>
              <a:t>– Suicidriskbedömning </a:t>
            </a:r>
            <a:br>
              <a:rPr lang="sv-SE" dirty="0">
                <a:latin typeface="Arial"/>
                <a:ea typeface="Geneva"/>
                <a:cs typeface="Arial"/>
              </a:rPr>
            </a:br>
            <a:r>
              <a:rPr lang="sv-SE" dirty="0">
                <a:latin typeface="Arial"/>
                <a:ea typeface="Geneva"/>
                <a:cs typeface="Arial"/>
              </a:rPr>
              <a:t>– </a:t>
            </a:r>
            <a:r>
              <a:rPr lang="sv-SE" b="0" i="0" dirty="0">
                <a:solidFill>
                  <a:srgbClr val="313537"/>
                </a:solidFill>
                <a:effectLst/>
                <a:latin typeface="Merriweather"/>
                <a:ea typeface="Geneva"/>
              </a:rPr>
              <a:t>Alkohol och hälsa enligt 15-metoden: Uppmärksamma och rådgivning (45 min)</a:t>
            </a:r>
            <a:endParaRPr lang="sv-SE" i="0" dirty="0">
              <a:latin typeface="Merriweather"/>
              <a:ea typeface="Geneva"/>
              <a:cs typeface="Arial"/>
            </a:endParaRPr>
          </a:p>
          <a:p>
            <a:endParaRPr lang="sv-SE" dirty="0">
              <a:latin typeface="Arial"/>
              <a:ea typeface="Geneva"/>
              <a:cs typeface="Arial"/>
            </a:endParaRPr>
          </a:p>
          <a:p>
            <a:br>
              <a:rPr lang="sv-SE" dirty="0">
                <a:latin typeface="Arial"/>
                <a:ea typeface="Geneva"/>
                <a:cs typeface="Arial"/>
              </a:rPr>
            </a:br>
            <a:endParaRPr lang="sv-SE" dirty="0">
              <a:latin typeface="Arial"/>
              <a:ea typeface="Geneva"/>
              <a:cs typeface="Arial"/>
            </a:endParaRPr>
          </a:p>
          <a:p>
            <a:endParaRPr lang="sv-SE" dirty="0">
              <a:latin typeface="Arial"/>
              <a:cs typeface="Arial"/>
            </a:endParaRPr>
          </a:p>
          <a:p>
            <a:pPr>
              <a:spcBef>
                <a:spcPts val="0"/>
              </a:spcBef>
            </a:pPr>
            <a:endParaRPr lang="sv-SE" dirty="0">
              <a:latin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28</a:t>
            </a:fld>
            <a:endParaRPr lang="sv-SE"/>
          </a:p>
        </p:txBody>
      </p:sp>
    </p:spTree>
    <p:extLst>
      <p:ext uri="{BB962C8B-B14F-4D97-AF65-F5344CB8AC3E}">
        <p14:creationId xmlns:p14="http://schemas.microsoft.com/office/powerpoint/2010/main" val="4236997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Arial"/>
                <a:ea typeface="Geneva"/>
                <a:cs typeface="Arial"/>
              </a:rPr>
              <a:t>Observera att </a:t>
            </a:r>
            <a:r>
              <a:rPr lang="sv-SE" b="1">
                <a:latin typeface="Arial"/>
                <a:ea typeface="Geneva"/>
                <a:cs typeface="Arial"/>
              </a:rPr>
              <a:t>Teamet för utökade insatser</a:t>
            </a:r>
            <a:r>
              <a:rPr lang="sv-SE">
                <a:latin typeface="Arial"/>
                <a:ea typeface="Geneva"/>
                <a:cs typeface="Arial"/>
              </a:rPr>
              <a:t> behöver ha gått följande STEP-UP-kurser innan "Utökade insatser för barn och unga" i, se bild 28. </a:t>
            </a:r>
            <a:endParaRPr lang="sv-SE"/>
          </a:p>
          <a:p>
            <a:endParaRPr lang="sv-SE">
              <a:latin typeface="Arial"/>
              <a:ea typeface="Geneva"/>
              <a:cs typeface="Arial"/>
            </a:endParaRPr>
          </a:p>
          <a:p>
            <a:r>
              <a:rPr lang="sv-SE">
                <a:latin typeface="Arial"/>
                <a:ea typeface="Geneva"/>
                <a:cs typeface="Arial"/>
              </a:rPr>
              <a:t>– Introduktion STEP-UP, 30 min </a:t>
            </a:r>
            <a:endParaRPr lang="sv-SE">
              <a:cs typeface="Arial"/>
            </a:endParaRPr>
          </a:p>
          <a:p>
            <a:r>
              <a:rPr lang="sv-SE">
                <a:latin typeface="Arial"/>
                <a:ea typeface="Geneva"/>
                <a:cs typeface="Arial"/>
              </a:rPr>
              <a:t>– Psykisk ohälsa hos barn och unga, 2 </a:t>
            </a:r>
            <a:r>
              <a:rPr lang="sv-SE" err="1">
                <a:latin typeface="Arial"/>
                <a:ea typeface="Geneva"/>
                <a:cs typeface="Arial"/>
              </a:rPr>
              <a:t>tim</a:t>
            </a:r>
            <a:endParaRPr lang="sv-SE">
              <a:latin typeface="Arial"/>
              <a:ea typeface="Geneva"/>
              <a:cs typeface="Arial"/>
            </a:endParaRPr>
          </a:p>
          <a:p>
            <a:r>
              <a:rPr lang="sv-SE">
                <a:latin typeface="Arial"/>
                <a:ea typeface="Geneva"/>
                <a:cs typeface="Arial"/>
              </a:rPr>
              <a:t>– Utökade insatser för barn och unga , 2 </a:t>
            </a:r>
            <a:r>
              <a:rPr lang="sv-SE" err="1">
                <a:latin typeface="Arial"/>
                <a:ea typeface="Geneva"/>
                <a:cs typeface="Arial"/>
              </a:rPr>
              <a:t>tim</a:t>
            </a:r>
            <a:endParaRPr lang="sv-SE">
              <a:cs typeface="Arial"/>
            </a:endParaRPr>
          </a:p>
          <a:p>
            <a:r>
              <a:rPr lang="sv-SE">
                <a:latin typeface="Arial"/>
                <a:ea typeface="Geneva"/>
                <a:cs typeface="Arial"/>
              </a:rPr>
              <a:t>– Suicidriskbedömning – barn och unga </a:t>
            </a:r>
            <a:endParaRPr lang="sv-SE">
              <a:cs typeface="Arial"/>
            </a:endParaRPr>
          </a:p>
          <a:p>
            <a:r>
              <a:rPr lang="sv-SE">
                <a:latin typeface="Arial"/>
                <a:ea typeface="Geneva"/>
                <a:cs typeface="Arial"/>
              </a:rPr>
              <a:t>– Läkarens roll i teamet – utökade insatser för barn och unga </a:t>
            </a:r>
            <a:endParaRPr lang="sv-SE">
              <a:cs typeface="Arial"/>
            </a:endParaRPr>
          </a:p>
          <a:p>
            <a:endParaRPr lang="sv-SE">
              <a:latin typeface="Arial" charset="0"/>
              <a:ea typeface="Geneva" pitchFamily="1" charset="-128"/>
              <a:cs typeface="Arial"/>
            </a:endParaRPr>
          </a:p>
          <a:p>
            <a:r>
              <a:rPr lang="sv-SE">
                <a:latin typeface="Arial" charset="0"/>
                <a:ea typeface="Geneva" pitchFamily="1" charset="-128"/>
                <a:cs typeface="Arial"/>
              </a:rPr>
              <a:t>F</a:t>
            </a:r>
            <a:r>
              <a:rPr lang="sv-SE">
                <a:latin typeface="Arial"/>
                <a:ea typeface="Geneva"/>
                <a:cs typeface="Arial"/>
              </a:rPr>
              <a:t>ler kurser riktade till teamet för utökade insatser kommer lanseras, se STEP-</a:t>
            </a:r>
            <a:r>
              <a:rPr lang="sv-SE" err="1">
                <a:latin typeface="Arial"/>
                <a:ea typeface="Geneva"/>
                <a:cs typeface="Arial"/>
              </a:rPr>
              <a:t>UPs</a:t>
            </a:r>
            <a:r>
              <a:rPr lang="sv-SE">
                <a:latin typeface="Arial"/>
                <a:ea typeface="Geneva"/>
                <a:cs typeface="Arial"/>
              </a:rPr>
              <a:t> hemsida för löpande uppdatering.</a:t>
            </a:r>
            <a:endParaRPr lang="sv-SE">
              <a:cs typeface="Arial"/>
            </a:endParaRPr>
          </a:p>
          <a:p>
            <a:pPr>
              <a:spcBef>
                <a:spcPts val="0"/>
              </a:spcBef>
            </a:pPr>
            <a:endParaRPr lang="sv-SE">
              <a:cs typeface="Arial"/>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29</a:t>
            </a:fld>
            <a:endParaRPr lang="sv-SE"/>
          </a:p>
        </p:txBody>
      </p:sp>
    </p:spTree>
    <p:extLst>
      <p:ext uri="{BB962C8B-B14F-4D97-AF65-F5344CB8AC3E}">
        <p14:creationId xmlns:p14="http://schemas.microsoft.com/office/powerpoint/2010/main" val="209572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0"/>
              </a:spcBef>
            </a:pPr>
            <a:r>
              <a:rPr lang="sv-SE">
                <a:latin typeface="Calibri"/>
                <a:ea typeface="Geneva"/>
                <a:cs typeface="Calibri"/>
              </a:rPr>
              <a:t>Kursen är riktad till alla som arbetar med patienter över 18 år inom området psykisk ohälsa, och är grunden för flera andra kurser i STEP-UP.</a:t>
            </a:r>
            <a:endParaRPr lang="sv-SE">
              <a:latin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30</a:t>
            </a:fld>
            <a:endParaRPr lang="sv-SE"/>
          </a:p>
        </p:txBody>
      </p:sp>
    </p:spTree>
    <p:extLst>
      <p:ext uri="{BB962C8B-B14F-4D97-AF65-F5344CB8AC3E}">
        <p14:creationId xmlns:p14="http://schemas.microsoft.com/office/powerpoint/2010/main" val="3600741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0"/>
              </a:spcBef>
            </a:pPr>
            <a:r>
              <a:rPr lang="sv-SE">
                <a:latin typeface="Arial"/>
                <a:ea typeface="Geneva"/>
                <a:cs typeface="Arial"/>
              </a:rPr>
              <a:t>Observera att verksamhetschefen kan behöva gå andra kurser innan "Att leda husläkarmottagningen i arbetet med psykisk ohälsa" i STEP-UP, se bild 28.</a:t>
            </a:r>
            <a:endParaRPr lang="en-US">
              <a:latin typeface="Arial"/>
              <a:ea typeface="Geneva"/>
              <a:cs typeface="Arial"/>
            </a:endParaRPr>
          </a:p>
          <a:p>
            <a:pPr>
              <a:spcBef>
                <a:spcPts val="0"/>
              </a:spcBef>
            </a:pPr>
            <a:endParaRPr lang="sv-SE"/>
          </a:p>
          <a:p>
            <a:pPr>
              <a:spcBef>
                <a:spcPts val="0"/>
              </a:spcBef>
            </a:pPr>
            <a:r>
              <a:rPr lang="sv-SE">
                <a:latin typeface="Arial"/>
                <a:ea typeface="Geneva"/>
                <a:cs typeface="Arial"/>
              </a:rPr>
              <a:t>Exempel</a:t>
            </a:r>
          </a:p>
          <a:p>
            <a:pPr>
              <a:spcBef>
                <a:spcPts val="0"/>
              </a:spcBef>
            </a:pPr>
            <a:r>
              <a:rPr lang="sv-SE">
                <a:latin typeface="Arial"/>
                <a:ea typeface="Geneva"/>
                <a:cs typeface="Arial"/>
              </a:rPr>
              <a:t>– Introduktion STEP-UP, 30 min</a:t>
            </a:r>
          </a:p>
          <a:p>
            <a:pPr>
              <a:spcBef>
                <a:spcPts val="0"/>
              </a:spcBef>
            </a:pPr>
            <a:endParaRPr lang="sv-SE">
              <a:latin typeface="Arial"/>
              <a:ea typeface="Geneva"/>
              <a:cs typeface="Arial"/>
            </a:endParaRPr>
          </a:p>
          <a:p>
            <a:pPr>
              <a:spcBef>
                <a:spcPts val="0"/>
              </a:spcBef>
            </a:pPr>
            <a:r>
              <a:rPr lang="sv-SE">
                <a:latin typeface="Arial"/>
                <a:ea typeface="Geneva"/>
                <a:cs typeface="Arial"/>
              </a:rPr>
              <a:t>Gå igenom övrigt utbud i STEP-UP och bedöm vad du som verksamhetschef behöver mer kunskap om.</a:t>
            </a:r>
          </a:p>
          <a:p>
            <a:endParaRPr lang="sv-SE"/>
          </a:p>
          <a:p>
            <a:pPr>
              <a:spcBef>
                <a:spcPts val="0"/>
              </a:spcBef>
            </a:pPr>
            <a:endParaRPr lang="sv-SE"/>
          </a:p>
          <a:p>
            <a:pPr algn="l">
              <a:spcBef>
                <a:spcPts val="0"/>
              </a:spcBef>
            </a:pPr>
            <a:endParaRPr lang="sv-SE">
              <a:latin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31</a:t>
            </a:fld>
            <a:endParaRPr lang="sv-SE"/>
          </a:p>
        </p:txBody>
      </p:sp>
    </p:spTree>
    <p:extLst>
      <p:ext uri="{BB962C8B-B14F-4D97-AF65-F5344CB8AC3E}">
        <p14:creationId xmlns:p14="http://schemas.microsoft.com/office/powerpoint/2010/main" val="4161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a:t>
            </a:fld>
            <a:endParaRPr lang="sv-SE"/>
          </a:p>
        </p:txBody>
      </p:sp>
    </p:spTree>
    <p:extLst>
      <p:ext uri="{BB962C8B-B14F-4D97-AF65-F5344CB8AC3E}">
        <p14:creationId xmlns:p14="http://schemas.microsoft.com/office/powerpoint/2010/main" val="261670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Klicka på bilden i presentationsläge för att komma till webbplatsen,</a:t>
            </a:r>
          </a:p>
          <a:p>
            <a:endParaRPr lang="sv-SE"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3"/>
              </a:rPr>
              <a:t>www.step-up.regionstockholm.se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D923-7DE0-4A6E-86B8-05CA0DF372A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450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33</a:t>
            </a:fld>
            <a:endParaRPr lang="sv-SE"/>
          </a:p>
        </p:txBody>
      </p:sp>
    </p:spTree>
    <p:extLst>
      <p:ext uri="{BB962C8B-B14F-4D97-AF65-F5344CB8AC3E}">
        <p14:creationId xmlns:p14="http://schemas.microsoft.com/office/powerpoint/2010/main" val="3303385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34</a:t>
            </a:fld>
            <a:endParaRPr lang="sv-SE"/>
          </a:p>
        </p:txBody>
      </p:sp>
    </p:spTree>
    <p:extLst>
      <p:ext uri="{BB962C8B-B14F-4D97-AF65-F5344CB8AC3E}">
        <p14:creationId xmlns:p14="http://schemas.microsoft.com/office/powerpoint/2010/main" val="2853879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35</a:t>
            </a:fld>
            <a:endParaRPr lang="sv-SE"/>
          </a:p>
        </p:txBody>
      </p:sp>
    </p:spTree>
    <p:extLst>
      <p:ext uri="{BB962C8B-B14F-4D97-AF65-F5344CB8AC3E}">
        <p14:creationId xmlns:p14="http://schemas.microsoft.com/office/powerpoint/2010/main" val="3848440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37</a:t>
            </a:fld>
            <a:endParaRPr lang="sv-SE"/>
          </a:p>
        </p:txBody>
      </p:sp>
    </p:spTree>
    <p:extLst>
      <p:ext uri="{BB962C8B-B14F-4D97-AF65-F5344CB8AC3E}">
        <p14:creationId xmlns:p14="http://schemas.microsoft.com/office/powerpoint/2010/main" val="3516570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38</a:t>
            </a:fld>
            <a:endParaRPr lang="sv-SE"/>
          </a:p>
        </p:txBody>
      </p:sp>
    </p:spTree>
    <p:extLst>
      <p:ext uri="{BB962C8B-B14F-4D97-AF65-F5344CB8AC3E}">
        <p14:creationId xmlns:p14="http://schemas.microsoft.com/office/powerpoint/2010/main" val="371260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40</a:t>
            </a:fld>
            <a:endParaRPr lang="sv-SE"/>
          </a:p>
        </p:txBody>
      </p:sp>
    </p:spTree>
    <p:extLst>
      <p:ext uri="{BB962C8B-B14F-4D97-AF65-F5344CB8AC3E}">
        <p14:creationId xmlns:p14="http://schemas.microsoft.com/office/powerpoint/2010/main" val="204929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4</a:t>
            </a:fld>
            <a:endParaRPr lang="sv-SE"/>
          </a:p>
        </p:txBody>
      </p:sp>
    </p:spTree>
    <p:extLst>
      <p:ext uri="{BB962C8B-B14F-4D97-AF65-F5344CB8AC3E}">
        <p14:creationId xmlns:p14="http://schemas.microsoft.com/office/powerpoint/2010/main" val="340588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F56C83-3508-4DF3-A02B-BBBCC8BE3867}" type="slidenum">
              <a:rPr lang="sv-SE" smtClean="0"/>
              <a:pPr/>
              <a:t>5</a:t>
            </a:fld>
            <a:endParaRPr lang="sv-SE"/>
          </a:p>
        </p:txBody>
      </p:sp>
    </p:spTree>
    <p:extLst>
      <p:ext uri="{BB962C8B-B14F-4D97-AF65-F5344CB8AC3E}">
        <p14:creationId xmlns:p14="http://schemas.microsoft.com/office/powerpoint/2010/main" val="360437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atin typeface="Arial"/>
                <a:ea typeface="Geneva"/>
                <a:cs typeface="Arial"/>
              </a:rPr>
              <a:t>Psykisk ohälsa i primärvården handlar oftast om milda tillstånd. En stor patientgrupp på husläkarmottagningen söker inte för ångest och depression, utan för lättare stress- och krisreaktioner. För den gruppen introducerar vi en ny kompetens som vi kallat </a:t>
            </a:r>
            <a:r>
              <a:rPr lang="sv-SE" b="1" i="1">
                <a:latin typeface="Arial"/>
                <a:ea typeface="Geneva"/>
                <a:cs typeface="Arial"/>
              </a:rPr>
              <a:t>sjuksköterska psykisk hälsa </a:t>
            </a:r>
            <a:r>
              <a:rPr lang="sv-SE">
                <a:latin typeface="Arial"/>
                <a:ea typeface="Geneva"/>
                <a:cs typeface="Arial"/>
              </a:rPr>
              <a:t>och ett tydligare teamarbete kring psykisk hälsa. Syftet är att förbättra tillgängligheten och skapa ett effektivare omhändertagande av patienten.</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6</a:t>
            </a:fld>
            <a:endParaRPr lang="sv-SE"/>
          </a:p>
        </p:txBody>
      </p:sp>
    </p:spTree>
    <p:extLst>
      <p:ext uri="{BB962C8B-B14F-4D97-AF65-F5344CB8AC3E}">
        <p14:creationId xmlns:p14="http://schemas.microsoft.com/office/powerpoint/2010/main" val="1802703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latin typeface="Arial"/>
                <a:ea typeface="Geneva"/>
                <a:cs typeface="Arial"/>
              </a:rPr>
              <a:t>Genom ett </a:t>
            </a:r>
            <a:r>
              <a:rPr lang="sv-SE" b="1" dirty="0">
                <a:latin typeface="Arial"/>
                <a:ea typeface="Geneva"/>
                <a:cs typeface="Arial"/>
              </a:rPr>
              <a:t>teambaserat</a:t>
            </a:r>
            <a:r>
              <a:rPr lang="sv-SE" dirty="0">
                <a:latin typeface="Arial"/>
                <a:ea typeface="Geneva"/>
                <a:cs typeface="Arial"/>
              </a:rPr>
              <a:t> omhändertagande, där olika yrkeskategorier tvärprofessionellt samarbetar i team, ska hög tillgänglighet, tidig upptäckt av psykisk ohälsa, stöd till egenvårdsråd, bedömning, behandling och uppföljning öka vårdkvaliteten/kontinuiteten för patienten.</a:t>
            </a:r>
          </a:p>
          <a:p>
            <a:pPr>
              <a:lnSpc>
                <a:spcPct val="100000"/>
              </a:lnSpc>
            </a:pPr>
            <a:endParaRPr lang="sv-SE" dirty="0"/>
          </a:p>
          <a:p>
            <a:r>
              <a:rPr lang="sv-SE" dirty="0">
                <a:latin typeface="Arial"/>
                <a:ea typeface="Geneva"/>
                <a:cs typeface="Arial"/>
              </a:rPr>
              <a:t>Ett team för psykisk ohälsa ska finnas på alla husläkarmottagningar. </a:t>
            </a:r>
          </a:p>
          <a:p>
            <a:pPr>
              <a:lnSpc>
                <a:spcPct val="100000"/>
              </a:lnSpc>
            </a:pPr>
            <a:r>
              <a:rPr lang="sv-SE" dirty="0">
                <a:latin typeface="Arial"/>
                <a:ea typeface="Geneva"/>
                <a:cs typeface="Arial"/>
              </a:rPr>
              <a:t>Sjuksköterska och läkare tillsammans med samtalsbehandlare samarbetar och hjälper varandra. </a:t>
            </a:r>
            <a:endParaRPr lang="sv-SE" dirty="0">
              <a:cs typeface="Arial"/>
            </a:endParaRPr>
          </a:p>
          <a:p>
            <a:r>
              <a:rPr lang="sv-SE" dirty="0">
                <a:latin typeface="Arial"/>
                <a:ea typeface="Geneva"/>
                <a:cs typeface="Arial"/>
              </a:rPr>
              <a:t>Psykolog ska även ingå men kan finnas på distans. </a:t>
            </a:r>
            <a:endParaRPr lang="sv-SE" dirty="0">
              <a:cs typeface="Arial"/>
            </a:endParaRPr>
          </a:p>
          <a:p>
            <a:pPr>
              <a:lnSpc>
                <a:spcPct val="100000"/>
              </a:lnSpc>
            </a:pPr>
            <a:endParaRPr lang="sv-SE" dirty="0"/>
          </a:p>
          <a:p>
            <a:r>
              <a:rPr lang="sv-SE" dirty="0">
                <a:latin typeface="Arial"/>
                <a:ea typeface="Geneva"/>
                <a:cs typeface="Arial"/>
              </a:rPr>
              <a:t>Alla i teamet ska kunna ta ett första samtal med personer i alla åldrar, även med föräldrar som är oroliga för sina barn. </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7</a:t>
            </a:fld>
            <a:endParaRPr lang="sv-SE"/>
          </a:p>
        </p:txBody>
      </p:sp>
    </p:spTree>
    <p:extLst>
      <p:ext uri="{BB962C8B-B14F-4D97-AF65-F5344CB8AC3E}">
        <p14:creationId xmlns:p14="http://schemas.microsoft.com/office/powerpoint/2010/main" val="158668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a:ea typeface="Geneva"/>
                <a:cs typeface="Arial"/>
              </a:rPr>
              <a:t>Lika naturligt som det är att ha en diabetessjuksköterska, astma/KOL-sjuksköterska, hjärt- och kärlsjuksköterska bör man enligt FFU ha kompetensen </a:t>
            </a:r>
            <a:r>
              <a:rPr lang="sv-SE" b="1" i="1" dirty="0">
                <a:latin typeface="Arial"/>
                <a:ea typeface="Geneva"/>
                <a:cs typeface="Arial"/>
              </a:rPr>
              <a:t>sjuksköterska psykisk hälsa</a:t>
            </a:r>
            <a:r>
              <a:rPr lang="sv-SE" dirty="0">
                <a:latin typeface="Arial"/>
                <a:ea typeface="Geneva"/>
                <a:cs typeface="Arial"/>
              </a:rPr>
              <a:t> på husläkarmottagningen.</a:t>
            </a:r>
            <a:endParaRPr lang="sv-SE" dirty="0">
              <a:cs typeface="Arial"/>
            </a:endParaRPr>
          </a:p>
        </p:txBody>
      </p:sp>
      <p:sp>
        <p:nvSpPr>
          <p:cNvPr id="4" name="Platshållare för bildnummer 3"/>
          <p:cNvSpPr>
            <a:spLocks noGrp="1"/>
          </p:cNvSpPr>
          <p:nvPr>
            <p:ph type="sldNum" sz="quarter" idx="5"/>
          </p:nvPr>
        </p:nvSpPr>
        <p:spPr/>
        <p:txBody>
          <a:bodyPr/>
          <a:lstStyle/>
          <a:p>
            <a:fld id="{39F56C83-3508-4DF3-A02B-BBBCC8BE3867}" type="slidenum">
              <a:rPr lang="sv-SE"/>
              <a:pPr/>
              <a:t>8</a:t>
            </a:fld>
            <a:endParaRPr lang="sv-SE"/>
          </a:p>
        </p:txBody>
      </p:sp>
    </p:spTree>
    <p:extLst>
      <p:ext uri="{BB962C8B-B14F-4D97-AF65-F5344CB8AC3E}">
        <p14:creationId xmlns:p14="http://schemas.microsoft.com/office/powerpoint/2010/main" val="280588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9</a:t>
            </a:fld>
            <a:endParaRPr lang="sv-SE"/>
          </a:p>
        </p:txBody>
      </p:sp>
    </p:spTree>
    <p:extLst>
      <p:ext uri="{BB962C8B-B14F-4D97-AF65-F5344CB8AC3E}">
        <p14:creationId xmlns:p14="http://schemas.microsoft.com/office/powerpoint/2010/main" val="2462971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Vi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1AAEDD4-F26E-4CF3-B054-5A094C52B91E}"/>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3315" name="Rectangle 3"/>
          <p:cNvSpPr>
            <a:spLocks noGrp="1" noChangeArrowheads="1"/>
          </p:cNvSpPr>
          <p:nvPr>
            <p:ph type="ctrTitle"/>
          </p:nvPr>
        </p:nvSpPr>
        <p:spPr>
          <a:xfrm>
            <a:off x="914400" y="2130426"/>
            <a:ext cx="10363200" cy="1470025"/>
          </a:xfrm>
        </p:spPr>
        <p:txBody>
          <a:bodyPr/>
          <a:lstStyle>
            <a:lvl1pPr algn="ctr">
              <a:defRPr>
                <a:solidFill>
                  <a:srgbClr val="27769F"/>
                </a:solidFill>
              </a:defRPr>
            </a:lvl1pPr>
          </a:lstStyle>
          <a:p>
            <a:pPr lvl="0"/>
            <a:r>
              <a:rPr lang="sv-SE" noProof="0"/>
              <a:t>Klicka här för att ändra format</a:t>
            </a:r>
          </a:p>
        </p:txBody>
      </p:sp>
      <p:sp>
        <p:nvSpPr>
          <p:cNvPr id="13316"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sv-SE" noProof="0"/>
              <a:t>Klicka här för att ändra format på underrubrik i bakgrunden</a:t>
            </a:r>
          </a:p>
        </p:txBody>
      </p:sp>
      <p:pic>
        <p:nvPicPr>
          <p:cNvPr id="10" name="Bild 9">
            <a:extLst>
              <a:ext uri="{FF2B5EF4-FFF2-40B4-BE49-F238E27FC236}">
                <a16:creationId xmlns:a16="http://schemas.microsoft.com/office/drawing/2014/main" id="{3E4ABABA-B778-46F8-93DF-7E9E6BAF7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2643" y="287739"/>
            <a:ext cx="1997319" cy="357545"/>
          </a:xfrm>
          <a:prstGeom prst="rect">
            <a:avLst/>
          </a:prstGeom>
        </p:spPr>
      </p:pic>
      <p:grpSp>
        <p:nvGrpSpPr>
          <p:cNvPr id="14" name="Grupp 13">
            <a:extLst>
              <a:ext uri="{FF2B5EF4-FFF2-40B4-BE49-F238E27FC236}">
                <a16:creationId xmlns:a16="http://schemas.microsoft.com/office/drawing/2014/main" id="{20A207A8-0708-468F-BF80-AD994789F8F2}"/>
              </a:ext>
            </a:extLst>
          </p:cNvPr>
          <p:cNvGrpSpPr/>
          <p:nvPr userDrawn="1"/>
        </p:nvGrpSpPr>
        <p:grpSpPr>
          <a:xfrm>
            <a:off x="12047537" y="3175"/>
            <a:ext cx="144463" cy="788988"/>
            <a:chOff x="12047537" y="3175"/>
            <a:chExt cx="144463" cy="788988"/>
          </a:xfrm>
        </p:grpSpPr>
        <p:sp>
          <p:nvSpPr>
            <p:cNvPr id="15" name="Rectangle 30">
              <a:extLst>
                <a:ext uri="{FF2B5EF4-FFF2-40B4-BE49-F238E27FC236}">
                  <a16:creationId xmlns:a16="http://schemas.microsoft.com/office/drawing/2014/main" id="{111A3A82-8E07-4095-B962-5BDEF6B5F7F4}"/>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a:p>
          </p:txBody>
        </p:sp>
        <p:sp>
          <p:nvSpPr>
            <p:cNvPr id="16" name="Rectangle 31">
              <a:extLst>
                <a:ext uri="{FF2B5EF4-FFF2-40B4-BE49-F238E27FC236}">
                  <a16:creationId xmlns:a16="http://schemas.microsoft.com/office/drawing/2014/main" id="{94455EC7-1624-43B4-AF71-2F2E75FD83EC}"/>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a:p>
          </p:txBody>
        </p:sp>
        <p:sp>
          <p:nvSpPr>
            <p:cNvPr id="17" name="Rectangle 32">
              <a:extLst>
                <a:ext uri="{FF2B5EF4-FFF2-40B4-BE49-F238E27FC236}">
                  <a16:creationId xmlns:a16="http://schemas.microsoft.com/office/drawing/2014/main" id="{B3368510-A07F-40B2-88D9-EEDA1946AC00}"/>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a:p>
          </p:txBody>
        </p:sp>
        <p:sp>
          <p:nvSpPr>
            <p:cNvPr id="18" name="Rectangle 33">
              <a:extLst>
                <a:ext uri="{FF2B5EF4-FFF2-40B4-BE49-F238E27FC236}">
                  <a16:creationId xmlns:a16="http://schemas.microsoft.com/office/drawing/2014/main" id="{FCF97724-B74E-4897-A525-4DA03173708F}"/>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2 innehållsdelar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958851" y="2159000"/>
            <a:ext cx="4957317" cy="3937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EFC4FDA7-B96F-420F-97B3-6843B108A8E4}"/>
              </a:ext>
            </a:extLst>
          </p:cNvPr>
          <p:cNvSpPr>
            <a:spLocks noGrp="1"/>
          </p:cNvSpPr>
          <p:nvPr>
            <p:ph idx="13"/>
          </p:nvPr>
        </p:nvSpPr>
        <p:spPr>
          <a:xfrm>
            <a:off x="6280659" y="2159000"/>
            <a:ext cx="4957317" cy="3937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794535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70880688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911656"/>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78367" y="1348938"/>
            <a:ext cx="11211984" cy="719138"/>
          </a:xfrm>
        </p:spPr>
        <p:txBody>
          <a:bodyPr/>
          <a:lstStyle/>
          <a:p>
            <a:r>
              <a:rPr lang="en-US"/>
              <a:t>Click to edit Master title style</a:t>
            </a:r>
          </a:p>
        </p:txBody>
      </p:sp>
      <p:sp>
        <p:nvSpPr>
          <p:cNvPr id="14" name="Text Placeholder 18"/>
          <p:cNvSpPr>
            <a:spLocks noGrp="1"/>
          </p:cNvSpPr>
          <p:nvPr>
            <p:ph idx="1"/>
          </p:nvPr>
        </p:nvSpPr>
        <p:spPr>
          <a:xfrm>
            <a:off x="467255" y="2214564"/>
            <a:ext cx="11234208" cy="4643436"/>
          </a:xfrm>
          <a:prstGeom prst="rect">
            <a:avLst/>
          </a:prstGeom>
        </p:spPr>
        <p:txBody>
          <a:bodyPr vert="horz" lIns="0" tIns="0" rIns="0" bIns="0" rtlCol="0">
            <a:normAutofit/>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4900167"/>
      </p:ext>
    </p:extLst>
  </p:cSld>
  <p:clrMapOvr>
    <a:masterClrMapping/>
  </p:clrMapOvr>
  <p:transition>
    <p:fade/>
  </p:transition>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rgbClr val="27769F"/>
                </a:solidFill>
              </a:defRPr>
            </a:lvl1pPr>
          </a:lstStyle>
          <a:p>
            <a:r>
              <a:rPr lang="sv-SE"/>
              <a:t>Klicka här för att ändra mall för rubrikformat</a:t>
            </a:r>
            <a:endParaRPr lang="en-GB"/>
          </a:p>
        </p:txBody>
      </p:sp>
      <p:sp>
        <p:nvSpPr>
          <p:cNvPr id="6" name="Platshållare för innehåll 2"/>
          <p:cNvSpPr>
            <a:spLocks noGrp="1"/>
          </p:cNvSpPr>
          <p:nvPr>
            <p:ph idx="1"/>
          </p:nvPr>
        </p:nvSpPr>
        <p:spPr>
          <a:xfrm>
            <a:off x="958851" y="2176078"/>
            <a:ext cx="10267949" cy="34449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0467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2475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hasCustomPrompt="1"/>
          </p:nvPr>
        </p:nvSpPr>
        <p:spPr/>
        <p:txBody>
          <a:bodyP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253227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2 innehållsdelar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958851" y="2159000"/>
            <a:ext cx="4957317" cy="3937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EFC4FDA7-B96F-420F-97B3-6843B108A8E4}"/>
              </a:ext>
            </a:extLst>
          </p:cNvPr>
          <p:cNvSpPr>
            <a:spLocks noGrp="1"/>
          </p:cNvSpPr>
          <p:nvPr>
            <p:ph idx="13"/>
          </p:nvPr>
        </p:nvSpPr>
        <p:spPr>
          <a:xfrm>
            <a:off x="6280659" y="2159000"/>
            <a:ext cx="4957317" cy="3937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6562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228961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6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Rubrikbild Vi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1AAEDD4-F26E-4CF3-B054-5A094C52B91E}"/>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3315" name="Rectangle 3"/>
          <p:cNvSpPr>
            <a:spLocks noGrp="1" noChangeArrowheads="1"/>
          </p:cNvSpPr>
          <p:nvPr>
            <p:ph type="ctrTitle"/>
          </p:nvPr>
        </p:nvSpPr>
        <p:spPr>
          <a:xfrm>
            <a:off x="914400" y="2130426"/>
            <a:ext cx="10363200" cy="1470025"/>
          </a:xfrm>
        </p:spPr>
        <p:txBody>
          <a:bodyPr/>
          <a:lstStyle>
            <a:lvl1pPr algn="ctr">
              <a:defRPr/>
            </a:lvl1pPr>
          </a:lstStyle>
          <a:p>
            <a:pPr lvl="0"/>
            <a:r>
              <a:rPr lang="sv-SE" noProof="0"/>
              <a:t>Klicka här för att ändra mall för rubrikformat</a:t>
            </a:r>
          </a:p>
        </p:txBody>
      </p:sp>
      <p:sp>
        <p:nvSpPr>
          <p:cNvPr id="13316"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sv-SE" noProof="0"/>
              <a:t>Klicka här för att ändra mall för underrubrikformat</a:t>
            </a:r>
          </a:p>
        </p:txBody>
      </p:sp>
      <p:pic>
        <p:nvPicPr>
          <p:cNvPr id="10" name="Bild 9">
            <a:extLst>
              <a:ext uri="{FF2B5EF4-FFF2-40B4-BE49-F238E27FC236}">
                <a16:creationId xmlns:a16="http://schemas.microsoft.com/office/drawing/2014/main" id="{3E4ABABA-B778-46F8-93DF-7E9E6BAF7C4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2643" y="287739"/>
            <a:ext cx="1997319" cy="357545"/>
          </a:xfrm>
          <a:prstGeom prst="rect">
            <a:avLst/>
          </a:prstGeom>
        </p:spPr>
      </p:pic>
      <p:grpSp>
        <p:nvGrpSpPr>
          <p:cNvPr id="14" name="Grupp 13">
            <a:extLst>
              <a:ext uri="{FF2B5EF4-FFF2-40B4-BE49-F238E27FC236}">
                <a16:creationId xmlns:a16="http://schemas.microsoft.com/office/drawing/2014/main" id="{20A207A8-0708-468F-BF80-AD994789F8F2}"/>
              </a:ext>
            </a:extLst>
          </p:cNvPr>
          <p:cNvGrpSpPr/>
          <p:nvPr userDrawn="1"/>
        </p:nvGrpSpPr>
        <p:grpSpPr>
          <a:xfrm>
            <a:off x="12047537" y="3175"/>
            <a:ext cx="144463" cy="788988"/>
            <a:chOff x="12047537" y="3175"/>
            <a:chExt cx="144463" cy="788988"/>
          </a:xfrm>
        </p:grpSpPr>
        <p:sp>
          <p:nvSpPr>
            <p:cNvPr id="15" name="Rectangle 30">
              <a:extLst>
                <a:ext uri="{FF2B5EF4-FFF2-40B4-BE49-F238E27FC236}">
                  <a16:creationId xmlns:a16="http://schemas.microsoft.com/office/drawing/2014/main" id="{111A3A82-8E07-4095-B962-5BDEF6B5F7F4}"/>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a:p>
          </p:txBody>
        </p:sp>
        <p:sp>
          <p:nvSpPr>
            <p:cNvPr id="16" name="Rectangle 31">
              <a:extLst>
                <a:ext uri="{FF2B5EF4-FFF2-40B4-BE49-F238E27FC236}">
                  <a16:creationId xmlns:a16="http://schemas.microsoft.com/office/drawing/2014/main" id="{94455EC7-1624-43B4-AF71-2F2E75FD83EC}"/>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a:p>
          </p:txBody>
        </p:sp>
        <p:sp>
          <p:nvSpPr>
            <p:cNvPr id="17" name="Rectangle 32">
              <a:extLst>
                <a:ext uri="{FF2B5EF4-FFF2-40B4-BE49-F238E27FC236}">
                  <a16:creationId xmlns:a16="http://schemas.microsoft.com/office/drawing/2014/main" id="{B3368510-A07F-40B2-88D9-EEDA1946AC00}"/>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a:p>
          </p:txBody>
        </p:sp>
        <p:sp>
          <p:nvSpPr>
            <p:cNvPr id="18" name="Rectangle 33">
              <a:extLst>
                <a:ext uri="{FF2B5EF4-FFF2-40B4-BE49-F238E27FC236}">
                  <a16:creationId xmlns:a16="http://schemas.microsoft.com/office/drawing/2014/main" id="{FCF97724-B74E-4897-A525-4DA03173708F}"/>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a:p>
          </p:txBody>
        </p:sp>
      </p:grpSp>
    </p:spTree>
    <p:extLst>
      <p:ext uri="{BB962C8B-B14F-4D97-AF65-F5344CB8AC3E}">
        <p14:creationId xmlns:p14="http://schemas.microsoft.com/office/powerpoint/2010/main" val="404285385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8106176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hasCustomPrompt="1"/>
          </p:nvPr>
        </p:nvSpPr>
        <p:spPr/>
        <p:txBody>
          <a:bodyP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398424525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svg"/><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6377734-D027-417D-9B38-6A99ADA49896}"/>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026" name="Rectangle 2"/>
          <p:cNvSpPr>
            <a:spLocks noGrp="1" noChangeArrowheads="1"/>
          </p:cNvSpPr>
          <p:nvPr>
            <p:ph type="title"/>
          </p:nvPr>
        </p:nvSpPr>
        <p:spPr bwMode="auto">
          <a:xfrm>
            <a:off x="958851" y="1456594"/>
            <a:ext cx="10267949" cy="83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a:t>
            </a:r>
          </a:p>
        </p:txBody>
      </p:sp>
      <p:sp>
        <p:nvSpPr>
          <p:cNvPr id="1027" name="Rectangle 3"/>
          <p:cNvSpPr>
            <a:spLocks noGrp="1" noChangeArrowheads="1"/>
          </p:cNvSpPr>
          <p:nvPr>
            <p:ph type="body" idx="1"/>
          </p:nvPr>
        </p:nvSpPr>
        <p:spPr bwMode="auto">
          <a:xfrm>
            <a:off x="958851" y="2159000"/>
            <a:ext cx="10267949"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Bild 3">
            <a:extLst>
              <a:ext uri="{FF2B5EF4-FFF2-40B4-BE49-F238E27FC236}">
                <a16:creationId xmlns:a16="http://schemas.microsoft.com/office/drawing/2014/main" id="{3F9ED0BF-B3A6-4BC7-B609-557DDADF82D1}"/>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2643" y="287739"/>
            <a:ext cx="1997319" cy="357545"/>
          </a:xfrm>
          <a:prstGeom prst="rect">
            <a:avLst/>
          </a:prstGeom>
        </p:spPr>
      </p:pic>
      <p:grpSp>
        <p:nvGrpSpPr>
          <p:cNvPr id="3" name="Grupp 2">
            <a:extLst>
              <a:ext uri="{FF2B5EF4-FFF2-40B4-BE49-F238E27FC236}">
                <a16:creationId xmlns:a16="http://schemas.microsoft.com/office/drawing/2014/main" id="{C70EBA9E-AE82-42A5-8CD1-200207F90F49}"/>
              </a:ext>
            </a:extLst>
          </p:cNvPr>
          <p:cNvGrpSpPr/>
          <p:nvPr userDrawn="1"/>
        </p:nvGrpSpPr>
        <p:grpSpPr>
          <a:xfrm>
            <a:off x="12047537" y="3175"/>
            <a:ext cx="144463" cy="788988"/>
            <a:chOff x="12047537" y="3175"/>
            <a:chExt cx="144463" cy="788988"/>
          </a:xfrm>
        </p:grpSpPr>
        <p:sp>
          <p:nvSpPr>
            <p:cNvPr id="11" name="Rectangle 30">
              <a:extLst>
                <a:ext uri="{FF2B5EF4-FFF2-40B4-BE49-F238E27FC236}">
                  <a16:creationId xmlns:a16="http://schemas.microsoft.com/office/drawing/2014/main" id="{B9ECAAA0-1422-45F4-9A1E-03CF5A1F5668}"/>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a:p>
          </p:txBody>
        </p:sp>
        <p:sp>
          <p:nvSpPr>
            <p:cNvPr id="12" name="Rectangle 31">
              <a:extLst>
                <a:ext uri="{FF2B5EF4-FFF2-40B4-BE49-F238E27FC236}">
                  <a16:creationId xmlns:a16="http://schemas.microsoft.com/office/drawing/2014/main" id="{A31D8A10-BC81-4F7F-97EA-5197AEBEE131}"/>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a:p>
          </p:txBody>
        </p:sp>
        <p:sp>
          <p:nvSpPr>
            <p:cNvPr id="13" name="Rectangle 32">
              <a:extLst>
                <a:ext uri="{FF2B5EF4-FFF2-40B4-BE49-F238E27FC236}">
                  <a16:creationId xmlns:a16="http://schemas.microsoft.com/office/drawing/2014/main" id="{6365EC3A-FE76-4F6D-896A-5E594C635E3F}"/>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a:p>
          </p:txBody>
        </p:sp>
        <p:sp>
          <p:nvSpPr>
            <p:cNvPr id="14" name="Rectangle 33">
              <a:extLst>
                <a:ext uri="{FF2B5EF4-FFF2-40B4-BE49-F238E27FC236}">
                  <a16:creationId xmlns:a16="http://schemas.microsoft.com/office/drawing/2014/main" id="{30CB5A33-CE48-453A-A29D-59CA54870638}"/>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4" r:id="rId5"/>
    <p:sldLayoutId id="2147483655" r:id="rId6"/>
  </p:sldLayoutIdLst>
  <p:hf hdr="0"/>
  <p:txStyles>
    <p:titleStyle>
      <a:lvl1pPr algn="l" rtl="0" fontAlgn="base">
        <a:spcBef>
          <a:spcPct val="0"/>
        </a:spcBef>
        <a:spcAft>
          <a:spcPct val="0"/>
        </a:spcAft>
        <a:defRPr sz="3000" b="1" i="0">
          <a:solidFill>
            <a:srgbClr val="27769F"/>
          </a:solidFill>
          <a:latin typeface="Calibri" panose="020F0502020204030204" pitchFamily="34" charset="0"/>
          <a:ea typeface="+mj-ea"/>
          <a:cs typeface="Calibri" panose="020F0502020204030204" pitchFamily="34" charset="0"/>
        </a:defRPr>
      </a:lvl1pPr>
      <a:lvl2pPr algn="l" rtl="0" fontAlgn="base">
        <a:spcBef>
          <a:spcPct val="0"/>
        </a:spcBef>
        <a:spcAft>
          <a:spcPct val="0"/>
        </a:spcAft>
        <a:defRPr sz="3000">
          <a:solidFill>
            <a:schemeClr val="tx2"/>
          </a:solidFill>
          <a:latin typeface="Verdana" pitchFamily="34" charset="0"/>
          <a:ea typeface="Geneva" pitchFamily="1" charset="-128"/>
        </a:defRPr>
      </a:lvl2pPr>
      <a:lvl3pPr algn="l" rtl="0" fontAlgn="base">
        <a:spcBef>
          <a:spcPct val="0"/>
        </a:spcBef>
        <a:spcAft>
          <a:spcPct val="0"/>
        </a:spcAft>
        <a:defRPr sz="3000">
          <a:solidFill>
            <a:schemeClr val="tx2"/>
          </a:solidFill>
          <a:latin typeface="Verdana" pitchFamily="34" charset="0"/>
          <a:ea typeface="Geneva" pitchFamily="1" charset="-128"/>
        </a:defRPr>
      </a:lvl3pPr>
      <a:lvl4pPr algn="l" rtl="0" fontAlgn="base">
        <a:spcBef>
          <a:spcPct val="0"/>
        </a:spcBef>
        <a:spcAft>
          <a:spcPct val="0"/>
        </a:spcAft>
        <a:defRPr sz="3000">
          <a:solidFill>
            <a:schemeClr val="tx2"/>
          </a:solidFill>
          <a:latin typeface="Verdana" pitchFamily="34" charset="0"/>
          <a:ea typeface="Geneva" pitchFamily="1" charset="-128"/>
        </a:defRPr>
      </a:lvl4pPr>
      <a:lvl5pPr algn="l" rtl="0" fontAlgn="base">
        <a:spcBef>
          <a:spcPct val="0"/>
        </a:spcBef>
        <a:spcAft>
          <a:spcPct val="0"/>
        </a:spcAft>
        <a:defRPr sz="3000">
          <a:solidFill>
            <a:schemeClr val="tx2"/>
          </a:solidFill>
          <a:latin typeface="Verdana" pitchFamily="34" charset="0"/>
          <a:ea typeface="Geneva" pitchFamily="1" charset="-128"/>
        </a:defRPr>
      </a:lvl5pPr>
      <a:lvl6pPr marL="457200" algn="l" rtl="0" fontAlgn="base">
        <a:spcBef>
          <a:spcPct val="0"/>
        </a:spcBef>
        <a:spcAft>
          <a:spcPct val="0"/>
        </a:spcAft>
        <a:defRPr sz="3000">
          <a:solidFill>
            <a:schemeClr val="tx2"/>
          </a:solidFill>
          <a:latin typeface="Verdana" pitchFamily="34" charset="0"/>
          <a:ea typeface="Geneva" pitchFamily="1" charset="-128"/>
        </a:defRPr>
      </a:lvl6pPr>
      <a:lvl7pPr marL="914400" algn="l" rtl="0" fontAlgn="base">
        <a:spcBef>
          <a:spcPct val="0"/>
        </a:spcBef>
        <a:spcAft>
          <a:spcPct val="0"/>
        </a:spcAft>
        <a:defRPr sz="3000">
          <a:solidFill>
            <a:schemeClr val="tx2"/>
          </a:solidFill>
          <a:latin typeface="Verdana" pitchFamily="34" charset="0"/>
          <a:ea typeface="Geneva" pitchFamily="1" charset="-128"/>
        </a:defRPr>
      </a:lvl7pPr>
      <a:lvl8pPr marL="1371600" algn="l" rtl="0" fontAlgn="base">
        <a:spcBef>
          <a:spcPct val="0"/>
        </a:spcBef>
        <a:spcAft>
          <a:spcPct val="0"/>
        </a:spcAft>
        <a:defRPr sz="3000">
          <a:solidFill>
            <a:schemeClr val="tx2"/>
          </a:solidFill>
          <a:latin typeface="Verdana" pitchFamily="34" charset="0"/>
          <a:ea typeface="Geneva" pitchFamily="1" charset="-128"/>
        </a:defRPr>
      </a:lvl8pPr>
      <a:lvl9pPr marL="1828800" algn="l" rtl="0" fontAlgn="base">
        <a:spcBef>
          <a:spcPct val="0"/>
        </a:spcBef>
        <a:spcAft>
          <a:spcPct val="0"/>
        </a:spcAft>
        <a:defRPr sz="3000">
          <a:solidFill>
            <a:schemeClr val="tx2"/>
          </a:solidFill>
          <a:latin typeface="Verdana" pitchFamily="34" charset="0"/>
          <a:ea typeface="Geneva" pitchFamily="1" charset="-128"/>
        </a:defRPr>
      </a:lvl9pPr>
    </p:titleStyle>
    <p:bodyStyle>
      <a:lvl1pPr marL="342900" indent="-342900" algn="l" rtl="0" fontAlgn="base">
        <a:lnSpc>
          <a:spcPct val="130000"/>
        </a:lnSpc>
        <a:spcBef>
          <a:spcPts val="500"/>
        </a:spcBef>
        <a:spcAft>
          <a:spcPts val="200"/>
        </a:spcAft>
        <a:buFont typeface="Wingdings" pitchFamily="2" charset="2"/>
        <a:buChar char="§"/>
        <a:defRPr sz="2200">
          <a:solidFill>
            <a:schemeClr val="tx1"/>
          </a:solidFill>
          <a:latin typeface="Calibri" panose="020F0502020204030204" pitchFamily="34" charset="0"/>
          <a:ea typeface="+mn-ea"/>
          <a:cs typeface="Calibri" panose="020F0502020204030204" pitchFamily="34" charset="0"/>
        </a:defRPr>
      </a:lvl1pPr>
      <a:lvl2pPr marL="742950" indent="-285750" algn="l" rtl="0" fontAlgn="base">
        <a:lnSpc>
          <a:spcPct val="120000"/>
        </a:lnSpc>
        <a:spcBef>
          <a:spcPts val="400"/>
        </a:spcBef>
        <a:spcAft>
          <a:spcPts val="100"/>
        </a:spcAft>
        <a:buChar char="–"/>
        <a:defRPr sz="2000">
          <a:solidFill>
            <a:schemeClr val="tx1"/>
          </a:solidFill>
          <a:latin typeface="Calibri" panose="020F0502020204030204" pitchFamily="34" charset="0"/>
          <a:ea typeface="+mn-ea"/>
          <a:cs typeface="Calibri" panose="020F0502020204030204" pitchFamily="34" charset="0"/>
        </a:defRPr>
      </a:lvl2pPr>
      <a:lvl3pPr marL="1143000" indent="-209550" algn="l" rtl="0" fontAlgn="base">
        <a:lnSpc>
          <a:spcPct val="120000"/>
        </a:lnSpc>
        <a:spcBef>
          <a:spcPts val="400"/>
        </a:spcBef>
        <a:spcAft>
          <a:spcPts val="100"/>
        </a:spcAft>
        <a:buFont typeface="Wingdings" pitchFamily="2" charset="2"/>
        <a:buChar char="§"/>
        <a:defRPr>
          <a:solidFill>
            <a:schemeClr val="tx1"/>
          </a:solidFill>
          <a:latin typeface="Calibri" panose="020F0502020204030204" pitchFamily="34" charset="0"/>
          <a:ea typeface="+mn-ea"/>
          <a:cs typeface="Calibri" panose="020F0502020204030204" pitchFamily="34" charset="0"/>
        </a:defRPr>
      </a:lvl3pPr>
      <a:lvl4pPr marL="1600200" indent="-228600" algn="l" rtl="0" fontAlgn="base">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4pPr>
      <a:lvl5pPr marL="2057400" indent="-228600" algn="l" rtl="0" fontAlgn="base">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5pPr>
      <a:lvl6pPr marL="2514600" indent="-228600" algn="l" rtl="0" fontAlgn="base">
        <a:lnSpc>
          <a:spcPct val="120000"/>
        </a:lnSpc>
        <a:spcBef>
          <a:spcPts val="400"/>
        </a:spcBef>
        <a:spcAft>
          <a:spcPts val="100"/>
        </a:spcAft>
        <a:buChar char="»"/>
        <a:defRPr>
          <a:solidFill>
            <a:schemeClr val="tx1"/>
          </a:solidFill>
          <a:latin typeface="+mn-lt"/>
          <a:ea typeface="+mn-ea"/>
        </a:defRPr>
      </a:lvl6pPr>
      <a:lvl7pPr marL="2971800" indent="-228600" algn="l" rtl="0" fontAlgn="base">
        <a:lnSpc>
          <a:spcPct val="120000"/>
        </a:lnSpc>
        <a:spcBef>
          <a:spcPts val="400"/>
        </a:spcBef>
        <a:spcAft>
          <a:spcPts val="100"/>
        </a:spcAft>
        <a:buChar char="»"/>
        <a:defRPr>
          <a:solidFill>
            <a:schemeClr val="tx1"/>
          </a:solidFill>
          <a:latin typeface="+mn-lt"/>
          <a:ea typeface="+mn-ea"/>
        </a:defRPr>
      </a:lvl7pPr>
      <a:lvl8pPr marL="3429000" indent="-228600" algn="l" rtl="0" fontAlgn="base">
        <a:lnSpc>
          <a:spcPct val="120000"/>
        </a:lnSpc>
        <a:spcBef>
          <a:spcPts val="400"/>
        </a:spcBef>
        <a:spcAft>
          <a:spcPts val="100"/>
        </a:spcAft>
        <a:buChar char="»"/>
        <a:defRPr>
          <a:solidFill>
            <a:schemeClr val="tx1"/>
          </a:solidFill>
          <a:latin typeface="+mn-lt"/>
          <a:ea typeface="+mn-ea"/>
        </a:defRPr>
      </a:lvl8pPr>
      <a:lvl9pPr marL="3886200" indent="-228600" algn="l" rtl="0" fontAlgn="base">
        <a:lnSpc>
          <a:spcPct val="120000"/>
        </a:lnSpc>
        <a:spcBef>
          <a:spcPts val="400"/>
        </a:spcBef>
        <a:spcAft>
          <a:spcPts val="100"/>
        </a:spcAft>
        <a:buChar char="»"/>
        <a:defRPr>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8"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6377734-D027-417D-9B38-6A99ADA49896}"/>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026" name="Rectangle 2"/>
          <p:cNvSpPr>
            <a:spLocks noGrp="1" noChangeArrowheads="1"/>
          </p:cNvSpPr>
          <p:nvPr>
            <p:ph type="title"/>
          </p:nvPr>
        </p:nvSpPr>
        <p:spPr bwMode="auto">
          <a:xfrm>
            <a:off x="958851" y="1236973"/>
            <a:ext cx="10267949" cy="69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a:t>
            </a:r>
          </a:p>
        </p:txBody>
      </p:sp>
      <p:sp>
        <p:nvSpPr>
          <p:cNvPr id="1027" name="Rectangle 3"/>
          <p:cNvSpPr>
            <a:spLocks noGrp="1" noChangeArrowheads="1"/>
          </p:cNvSpPr>
          <p:nvPr>
            <p:ph type="body" idx="1"/>
          </p:nvPr>
        </p:nvSpPr>
        <p:spPr bwMode="auto">
          <a:xfrm>
            <a:off x="958851" y="2073586"/>
            <a:ext cx="10267949"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Bild 3">
            <a:extLst>
              <a:ext uri="{FF2B5EF4-FFF2-40B4-BE49-F238E27FC236}">
                <a16:creationId xmlns:a16="http://schemas.microsoft.com/office/drawing/2014/main" id="{3F9ED0BF-B3A6-4BC7-B609-557DDADF82D1}"/>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2643" y="287739"/>
            <a:ext cx="1997319" cy="357545"/>
          </a:xfrm>
          <a:prstGeom prst="rect">
            <a:avLst/>
          </a:prstGeom>
        </p:spPr>
      </p:pic>
      <p:grpSp>
        <p:nvGrpSpPr>
          <p:cNvPr id="3" name="Grupp 2">
            <a:extLst>
              <a:ext uri="{FF2B5EF4-FFF2-40B4-BE49-F238E27FC236}">
                <a16:creationId xmlns:a16="http://schemas.microsoft.com/office/drawing/2014/main" id="{C70EBA9E-AE82-42A5-8CD1-200207F90F49}"/>
              </a:ext>
            </a:extLst>
          </p:cNvPr>
          <p:cNvGrpSpPr/>
          <p:nvPr userDrawn="1"/>
        </p:nvGrpSpPr>
        <p:grpSpPr>
          <a:xfrm>
            <a:off x="12047537" y="3175"/>
            <a:ext cx="144463" cy="788988"/>
            <a:chOff x="12047537" y="3175"/>
            <a:chExt cx="144463" cy="788988"/>
          </a:xfrm>
        </p:grpSpPr>
        <p:sp>
          <p:nvSpPr>
            <p:cNvPr id="11" name="Rectangle 30">
              <a:extLst>
                <a:ext uri="{FF2B5EF4-FFF2-40B4-BE49-F238E27FC236}">
                  <a16:creationId xmlns:a16="http://schemas.microsoft.com/office/drawing/2014/main" id="{B9ECAAA0-1422-45F4-9A1E-03CF5A1F5668}"/>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a:p>
          </p:txBody>
        </p:sp>
        <p:sp>
          <p:nvSpPr>
            <p:cNvPr id="12" name="Rectangle 31">
              <a:extLst>
                <a:ext uri="{FF2B5EF4-FFF2-40B4-BE49-F238E27FC236}">
                  <a16:creationId xmlns:a16="http://schemas.microsoft.com/office/drawing/2014/main" id="{A31D8A10-BC81-4F7F-97EA-5197AEBEE131}"/>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a:p>
          </p:txBody>
        </p:sp>
        <p:sp>
          <p:nvSpPr>
            <p:cNvPr id="13" name="Rectangle 32">
              <a:extLst>
                <a:ext uri="{FF2B5EF4-FFF2-40B4-BE49-F238E27FC236}">
                  <a16:creationId xmlns:a16="http://schemas.microsoft.com/office/drawing/2014/main" id="{6365EC3A-FE76-4F6D-896A-5E594C635E3F}"/>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a:p>
          </p:txBody>
        </p:sp>
        <p:sp>
          <p:nvSpPr>
            <p:cNvPr id="14" name="Rectangle 33">
              <a:extLst>
                <a:ext uri="{FF2B5EF4-FFF2-40B4-BE49-F238E27FC236}">
                  <a16:creationId xmlns:a16="http://schemas.microsoft.com/office/drawing/2014/main" id="{30CB5A33-CE48-453A-A29D-59CA54870638}"/>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a:p>
          </p:txBody>
        </p:sp>
      </p:grpSp>
    </p:spTree>
    <p:extLst>
      <p:ext uri="{BB962C8B-B14F-4D97-AF65-F5344CB8AC3E}">
        <p14:creationId xmlns:p14="http://schemas.microsoft.com/office/powerpoint/2010/main" val="12986658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hdr="0"/>
  <p:txStyles>
    <p:titleStyle>
      <a:lvl1pPr algn="l" rtl="0" eaLnBrk="1" fontAlgn="base" hangingPunct="1">
        <a:spcBef>
          <a:spcPct val="0"/>
        </a:spcBef>
        <a:spcAft>
          <a:spcPct val="0"/>
        </a:spcAft>
        <a:defRPr sz="3600" b="1" i="0">
          <a:solidFill>
            <a:srgbClr val="27769F"/>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p:titleStyle>
    <p:bodyStyle>
      <a:lvl1pPr marL="342900" indent="-342900" algn="l" rtl="0" eaLnBrk="1" fontAlgn="base" hangingPunct="1">
        <a:lnSpc>
          <a:spcPct val="130000"/>
        </a:lnSpc>
        <a:spcBef>
          <a:spcPts val="500"/>
        </a:spcBef>
        <a:spcAft>
          <a:spcPts val="200"/>
        </a:spcAft>
        <a:buFont typeface="Wingdings" pitchFamily="2" charset="2"/>
        <a:buChar char="§"/>
        <a:defRPr sz="2200">
          <a:solidFill>
            <a:schemeClr val="tx1"/>
          </a:solidFill>
          <a:latin typeface="Calibri" panose="020F0502020204030204" pitchFamily="34" charset="0"/>
          <a:ea typeface="+mn-ea"/>
          <a:cs typeface="Calibri" panose="020F0502020204030204" pitchFamily="34" charset="0"/>
        </a:defRPr>
      </a:lvl1pPr>
      <a:lvl2pPr marL="742950" indent="-285750" algn="l" rtl="0" eaLnBrk="1" fontAlgn="base" hangingPunct="1">
        <a:lnSpc>
          <a:spcPct val="120000"/>
        </a:lnSpc>
        <a:spcBef>
          <a:spcPts val="400"/>
        </a:spcBef>
        <a:spcAft>
          <a:spcPts val="100"/>
        </a:spcAft>
        <a:buChar char="–"/>
        <a:defRPr sz="2000">
          <a:solidFill>
            <a:schemeClr val="tx1"/>
          </a:solidFill>
          <a:latin typeface="Calibri" panose="020F0502020204030204" pitchFamily="34" charset="0"/>
          <a:ea typeface="+mn-ea"/>
          <a:cs typeface="Calibri" panose="020F0502020204030204" pitchFamily="34" charset="0"/>
        </a:defRPr>
      </a:lvl2pPr>
      <a:lvl3pPr marL="1143000" indent="-209550" algn="l" rtl="0" eaLnBrk="1" fontAlgn="base" hangingPunct="1">
        <a:lnSpc>
          <a:spcPct val="120000"/>
        </a:lnSpc>
        <a:spcBef>
          <a:spcPts val="400"/>
        </a:spcBef>
        <a:spcAft>
          <a:spcPts val="100"/>
        </a:spcAft>
        <a:buFont typeface="Wingdings" pitchFamily="2" charset="2"/>
        <a:buChar char="§"/>
        <a:defRPr>
          <a:solidFill>
            <a:schemeClr val="tx1"/>
          </a:solidFill>
          <a:latin typeface="Calibri" panose="020F0502020204030204" pitchFamily="34" charset="0"/>
          <a:ea typeface="+mn-ea"/>
          <a:cs typeface="Calibri" panose="020F0502020204030204" pitchFamily="34" charset="0"/>
        </a:defRPr>
      </a:lvl3pPr>
      <a:lvl4pPr marL="1600200" indent="-228600" algn="l" rtl="0" eaLnBrk="1" fontAlgn="base" hangingPunct="1">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4pPr>
      <a:lvl5pPr marL="2057400" indent="-228600" algn="l" rtl="0" eaLnBrk="1" fontAlgn="base" hangingPunct="1">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5pPr>
      <a:lvl6pPr marL="2514600" indent="-228600" algn="l" rtl="0" eaLnBrk="1" fontAlgn="base" hangingPunct="1">
        <a:lnSpc>
          <a:spcPct val="120000"/>
        </a:lnSpc>
        <a:spcBef>
          <a:spcPts val="400"/>
        </a:spcBef>
        <a:spcAft>
          <a:spcPts val="100"/>
        </a:spcAft>
        <a:buChar char="»"/>
        <a:defRPr>
          <a:solidFill>
            <a:schemeClr val="tx1"/>
          </a:solidFill>
          <a:latin typeface="+mn-lt"/>
          <a:ea typeface="+mn-ea"/>
        </a:defRPr>
      </a:lvl6pPr>
      <a:lvl7pPr marL="2971800" indent="-228600" algn="l" rtl="0" eaLnBrk="1" fontAlgn="base" hangingPunct="1">
        <a:lnSpc>
          <a:spcPct val="120000"/>
        </a:lnSpc>
        <a:spcBef>
          <a:spcPts val="400"/>
        </a:spcBef>
        <a:spcAft>
          <a:spcPts val="100"/>
        </a:spcAft>
        <a:buChar char="»"/>
        <a:defRPr>
          <a:solidFill>
            <a:schemeClr val="tx1"/>
          </a:solidFill>
          <a:latin typeface="+mn-lt"/>
          <a:ea typeface="+mn-ea"/>
        </a:defRPr>
      </a:lvl7pPr>
      <a:lvl8pPr marL="3429000" indent="-228600" algn="l" rtl="0" eaLnBrk="1" fontAlgn="base" hangingPunct="1">
        <a:lnSpc>
          <a:spcPct val="120000"/>
        </a:lnSpc>
        <a:spcBef>
          <a:spcPts val="400"/>
        </a:spcBef>
        <a:spcAft>
          <a:spcPts val="100"/>
        </a:spcAft>
        <a:buChar char="»"/>
        <a:defRPr>
          <a:solidFill>
            <a:schemeClr val="tx1"/>
          </a:solidFill>
          <a:latin typeface="+mn-lt"/>
          <a:ea typeface="+mn-ea"/>
        </a:defRPr>
      </a:lvl8pPr>
      <a:lvl9pPr marL="3886200" indent="-228600" algn="l" rtl="0" eaLnBrk="1" fontAlgn="base" hangingPunct="1">
        <a:lnSpc>
          <a:spcPct val="120000"/>
        </a:lnSpc>
        <a:spcBef>
          <a:spcPts val="400"/>
        </a:spcBef>
        <a:spcAft>
          <a:spcPts val="100"/>
        </a:spcAft>
        <a:buChar char="»"/>
        <a:defRPr>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dreambroker.com/channel/kzma13db/u3qkt9i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www.step-up.regionstockholm.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www.step-up.regionstockholm.se/"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hyperlink" Target="https://lartorget.sll.se/luvitportal/education/main.aspx?courseid=6957&amp;navtreeid=1c9434dd-1416-4634-9183-f6939c11167f"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step-up.regionstockholm.se/"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mailto:step-up.slso@regionstockholm.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3AA76DD-3941-624E-AAC6-B2FB80CC980B}"/>
              </a:ext>
            </a:extLst>
          </p:cNvPr>
          <p:cNvSpPr/>
          <p:nvPr/>
        </p:nvSpPr>
        <p:spPr>
          <a:xfrm>
            <a:off x="0" y="937549"/>
            <a:ext cx="12192000" cy="5905937"/>
          </a:xfrm>
          <a:prstGeom prst="rect">
            <a:avLst/>
          </a:prstGeom>
          <a:solidFill>
            <a:srgbClr val="2776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objekt 7" descr="En bild som visar inomhus, person, tak, disk&#10;&#10;Automatiskt genererad beskrivning">
            <a:extLst>
              <a:ext uri="{FF2B5EF4-FFF2-40B4-BE49-F238E27FC236}">
                <a16:creationId xmlns:a16="http://schemas.microsoft.com/office/drawing/2014/main" id="{7699E99D-540F-4A8C-9A1D-412843E571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65455"/>
            <a:ext cx="12192000" cy="5000121"/>
          </a:xfrm>
          <a:prstGeom prst="rect">
            <a:avLst/>
          </a:prstGeom>
        </p:spPr>
      </p:pic>
      <p:sp>
        <p:nvSpPr>
          <p:cNvPr id="2" name="Rubrik 1">
            <a:extLst>
              <a:ext uri="{FF2B5EF4-FFF2-40B4-BE49-F238E27FC236}">
                <a16:creationId xmlns:a16="http://schemas.microsoft.com/office/drawing/2014/main" id="{A5127023-D554-4AF7-A4D3-2BF2FC11935D}"/>
              </a:ext>
            </a:extLst>
          </p:cNvPr>
          <p:cNvSpPr>
            <a:spLocks noGrp="1"/>
          </p:cNvSpPr>
          <p:nvPr>
            <p:ph type="ctrTitle"/>
          </p:nvPr>
        </p:nvSpPr>
        <p:spPr/>
        <p:txBody>
          <a:bodyPr/>
          <a:lstStyle/>
          <a:p>
            <a:r>
              <a:rPr lang="sv-SE"/>
              <a:t> </a:t>
            </a:r>
          </a:p>
        </p:txBody>
      </p:sp>
      <p:sp>
        <p:nvSpPr>
          <p:cNvPr id="12" name="Rektangel 11">
            <a:extLst>
              <a:ext uri="{FF2B5EF4-FFF2-40B4-BE49-F238E27FC236}">
                <a16:creationId xmlns:a16="http://schemas.microsoft.com/office/drawing/2014/main" id="{DC164DC4-5450-49CA-96AC-CC4474189740}"/>
              </a:ext>
            </a:extLst>
          </p:cNvPr>
          <p:cNvSpPr/>
          <p:nvPr/>
        </p:nvSpPr>
        <p:spPr>
          <a:xfrm>
            <a:off x="3433009" y="1308962"/>
            <a:ext cx="884601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600" b="0" i="0" u="none" strike="noStrike" kern="1200" cap="none" spc="0" normalizeH="0" baseline="0" noProof="0" dirty="0">
                <a:ln>
                  <a:noFill/>
                </a:ln>
                <a:solidFill>
                  <a:schemeClr val="bg1"/>
                </a:solidFill>
                <a:effectLst/>
                <a:uLnTx/>
                <a:uFillTx/>
                <a:latin typeface="Calibri" panose="020F0502020204030204" pitchFamily="34" charset="0"/>
                <a:ea typeface="Geneva"/>
                <a:cs typeface="Calibri" panose="020F0502020204030204" pitchFamily="34" charset="0"/>
              </a:rPr>
              <a:t>– ett stöd i det teambaserade arbetet med psykisk ohälsa</a:t>
            </a:r>
          </a:p>
        </p:txBody>
      </p:sp>
      <p:sp>
        <p:nvSpPr>
          <p:cNvPr id="13" name="Rektangel 12">
            <a:extLst>
              <a:ext uri="{FF2B5EF4-FFF2-40B4-BE49-F238E27FC236}">
                <a16:creationId xmlns:a16="http://schemas.microsoft.com/office/drawing/2014/main" id="{B7F397F5-9C4F-487F-B1F0-DC15018E2CDF}"/>
              </a:ext>
            </a:extLst>
          </p:cNvPr>
          <p:cNvSpPr/>
          <p:nvPr/>
        </p:nvSpPr>
        <p:spPr>
          <a:xfrm>
            <a:off x="951834" y="976825"/>
            <a:ext cx="2673677" cy="12289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schemeClr val="bg1"/>
                </a:solidFill>
                <a:effectLst/>
                <a:uLnTx/>
                <a:uFillTx/>
                <a:latin typeface="Calibri" panose="020F0502020204030204" pitchFamily="34" charset="0"/>
                <a:ea typeface="Geneva"/>
                <a:cs typeface="Calibri" panose="020F0502020204030204" pitchFamily="34" charset="0"/>
              </a:rPr>
              <a:t>STEP-UP</a:t>
            </a:r>
          </a:p>
        </p:txBody>
      </p:sp>
      <p:sp>
        <p:nvSpPr>
          <p:cNvPr id="3" name="textruta 2">
            <a:extLst>
              <a:ext uri="{FF2B5EF4-FFF2-40B4-BE49-F238E27FC236}">
                <a16:creationId xmlns:a16="http://schemas.microsoft.com/office/drawing/2014/main" id="{DB4B3D5B-A410-A5B9-BA8E-A81E1001A6EB}"/>
              </a:ext>
            </a:extLst>
          </p:cNvPr>
          <p:cNvSpPr txBox="1"/>
          <p:nvPr/>
        </p:nvSpPr>
        <p:spPr>
          <a:xfrm>
            <a:off x="9522372" y="367862"/>
            <a:ext cx="2123090" cy="220717"/>
          </a:xfrm>
          <a:prstGeom prst="rect">
            <a:avLst/>
          </a:prstGeom>
          <a:noFill/>
        </p:spPr>
        <p:txBody>
          <a:bodyPr wrap="square" rtlCol="0">
            <a:noAutofit/>
          </a:bodyPr>
          <a:lstStyle/>
          <a:p>
            <a:pPr algn="l"/>
            <a:r>
              <a:rPr lang="sv-SE" sz="1000" dirty="0">
                <a:latin typeface="Calibri" panose="020F0502020204030204" pitchFamily="34" charset="0"/>
                <a:cs typeface="Calibri" panose="020F0502020204030204" pitchFamily="34" charset="0"/>
              </a:rPr>
              <a:t>Senast uppdaterad 2023-06-19</a:t>
            </a:r>
          </a:p>
        </p:txBody>
      </p:sp>
    </p:spTree>
    <p:extLst>
      <p:ext uri="{BB962C8B-B14F-4D97-AF65-F5344CB8AC3E}">
        <p14:creationId xmlns:p14="http://schemas.microsoft.com/office/powerpoint/2010/main" val="204363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5946AD-577C-6242-ADDF-926F1C31840D}"/>
              </a:ext>
            </a:extLst>
          </p:cNvPr>
          <p:cNvSpPr/>
          <p:nvPr/>
        </p:nvSpPr>
        <p:spPr bwMode="auto">
          <a:xfrm>
            <a:off x="6096000" y="2148115"/>
            <a:ext cx="6096000" cy="4709886"/>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12" name="Rektangel 11">
            <a:extLst>
              <a:ext uri="{FF2B5EF4-FFF2-40B4-BE49-F238E27FC236}">
                <a16:creationId xmlns:a16="http://schemas.microsoft.com/office/drawing/2014/main" id="{C8DC109E-9104-374F-9151-DB7AFB85FCB1}"/>
              </a:ext>
            </a:extLst>
          </p:cNvPr>
          <p:cNvSpPr/>
          <p:nvPr/>
        </p:nvSpPr>
        <p:spPr bwMode="auto">
          <a:xfrm>
            <a:off x="-1" y="2148115"/>
            <a:ext cx="5979885" cy="4709886"/>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4" name="Rubrik 3">
            <a:extLst>
              <a:ext uri="{FF2B5EF4-FFF2-40B4-BE49-F238E27FC236}">
                <a16:creationId xmlns:a16="http://schemas.microsoft.com/office/drawing/2014/main" id="{34A08BEE-F836-418D-BA8B-C7009A6F1205}"/>
              </a:ext>
            </a:extLst>
          </p:cNvPr>
          <p:cNvSpPr>
            <a:spLocks noGrp="1"/>
          </p:cNvSpPr>
          <p:nvPr>
            <p:ph type="title"/>
          </p:nvPr>
        </p:nvSpPr>
        <p:spPr>
          <a:xfrm>
            <a:off x="697595" y="2431489"/>
            <a:ext cx="5223478" cy="1177343"/>
          </a:xfrm>
        </p:spPr>
        <p:txBody>
          <a:bodyPr/>
          <a:lstStyle/>
          <a:p>
            <a:r>
              <a:rPr lang="sv-SE">
                <a:latin typeface="Calibri"/>
                <a:cs typeface="Calibri"/>
              </a:rPr>
              <a:t>Grundläggande insatser </a:t>
            </a:r>
            <a:br>
              <a:rPr lang="sv-SE">
                <a:latin typeface="Calibri"/>
                <a:cs typeface="Calibri"/>
              </a:rPr>
            </a:br>
            <a:r>
              <a:rPr lang="sv-SE">
                <a:latin typeface="Calibri"/>
                <a:cs typeface="Calibri"/>
              </a:rPr>
              <a:t>för barn och unga</a:t>
            </a:r>
            <a:endParaRPr lang="sv-SE"/>
          </a:p>
        </p:txBody>
      </p:sp>
      <p:sp>
        <p:nvSpPr>
          <p:cNvPr id="5" name="Platshållare för innehåll 4">
            <a:extLst>
              <a:ext uri="{FF2B5EF4-FFF2-40B4-BE49-F238E27FC236}">
                <a16:creationId xmlns:a16="http://schemas.microsoft.com/office/drawing/2014/main" id="{B7854F19-A8B4-485C-ADE1-4FECFAF6BE2A}"/>
              </a:ext>
            </a:extLst>
          </p:cNvPr>
          <p:cNvSpPr>
            <a:spLocks noGrp="1"/>
          </p:cNvSpPr>
          <p:nvPr>
            <p:ph idx="1"/>
          </p:nvPr>
        </p:nvSpPr>
        <p:spPr>
          <a:xfrm>
            <a:off x="700768" y="3726647"/>
            <a:ext cx="4957317" cy="2893094"/>
          </a:xfrm>
        </p:spPr>
        <p:txBody>
          <a:bodyPr/>
          <a:lstStyle/>
          <a:p>
            <a:pPr marL="0">
              <a:lnSpc>
                <a:spcPts val="2640"/>
              </a:lnSpc>
              <a:buNone/>
            </a:pPr>
            <a:r>
              <a:rPr lang="sv-SE" sz="2000" dirty="0">
                <a:latin typeface="Calibri"/>
                <a:ea typeface="+mn-lt"/>
                <a:cs typeface="Calibri"/>
              </a:rPr>
              <a:t>Grundläggande insatser för barn och unga inkluderar initial kartläggning av psykiatriska symtom samt råd- och stödinsatser vid kriser eller enklare problematik.</a:t>
            </a:r>
            <a:endParaRPr lang="sv-SE" dirty="0"/>
          </a:p>
          <a:p>
            <a:pPr marL="0" indent="0">
              <a:lnSpc>
                <a:spcPts val="2640"/>
              </a:lnSpc>
              <a:buNone/>
            </a:pPr>
            <a:r>
              <a:rPr lang="sv-SE" sz="2000" b="1" dirty="0">
                <a:latin typeface="Calibri"/>
                <a:ea typeface="+mn-lt"/>
                <a:cs typeface="+mn-lt"/>
              </a:rPr>
              <a:t>Ska utföras av samtliga husläkarmottagningar.</a:t>
            </a:r>
            <a:endParaRPr lang="sv-SE" b="1" dirty="0">
              <a:latin typeface="Calibri"/>
            </a:endParaRPr>
          </a:p>
          <a:p>
            <a:pPr marL="0" indent="0">
              <a:lnSpc>
                <a:spcPts val="2640"/>
              </a:lnSpc>
              <a:buNone/>
            </a:pPr>
            <a:endParaRPr lang="sv-SE" sz="2000" dirty="0">
              <a:solidFill>
                <a:srgbClr val="000000"/>
              </a:solidFill>
              <a:latin typeface="Calibri"/>
              <a:ea typeface="Verdana"/>
              <a:cs typeface="Calibri"/>
            </a:endParaRPr>
          </a:p>
          <a:p>
            <a:pPr marL="0" indent="0">
              <a:lnSpc>
                <a:spcPts val="2640"/>
              </a:lnSpc>
              <a:buNone/>
            </a:pPr>
            <a:endParaRPr lang="sv-SE" sz="2000" dirty="0">
              <a:latin typeface="Calibri"/>
              <a:cs typeface="Calibri"/>
            </a:endParaRPr>
          </a:p>
        </p:txBody>
      </p:sp>
      <p:sp>
        <p:nvSpPr>
          <p:cNvPr id="8" name="Rubrik 3">
            <a:extLst>
              <a:ext uri="{FF2B5EF4-FFF2-40B4-BE49-F238E27FC236}">
                <a16:creationId xmlns:a16="http://schemas.microsoft.com/office/drawing/2014/main" id="{5116B1BE-40D5-7A42-9448-57B970C99DC8}"/>
              </a:ext>
            </a:extLst>
          </p:cNvPr>
          <p:cNvSpPr txBox="1">
            <a:spLocks/>
          </p:cNvSpPr>
          <p:nvPr/>
        </p:nvSpPr>
        <p:spPr bwMode="auto">
          <a:xfrm>
            <a:off x="6666141" y="2431489"/>
            <a:ext cx="5395232" cy="156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0">
                <a:solidFill>
                  <a:srgbClr val="27769F"/>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a:lstStyle>
          <a:p>
            <a:r>
              <a:rPr lang="sv-SE" kern="0" dirty="0">
                <a:latin typeface="Calibri"/>
                <a:cs typeface="Calibri"/>
              </a:rPr>
              <a:t>Utökade insatser för </a:t>
            </a:r>
            <a:br>
              <a:rPr lang="sv-SE" kern="0" dirty="0"/>
            </a:br>
            <a:r>
              <a:rPr lang="sv-SE" kern="0" dirty="0">
                <a:latin typeface="Calibri"/>
                <a:cs typeface="Calibri"/>
              </a:rPr>
              <a:t>barn och unga 6 – 17 år</a:t>
            </a:r>
          </a:p>
        </p:txBody>
      </p:sp>
      <p:sp>
        <p:nvSpPr>
          <p:cNvPr id="9" name="Platshållare för innehåll 4">
            <a:extLst>
              <a:ext uri="{FF2B5EF4-FFF2-40B4-BE49-F238E27FC236}">
                <a16:creationId xmlns:a16="http://schemas.microsoft.com/office/drawing/2014/main" id="{248D5671-1259-7049-AF4C-6BAAF4F0076C}"/>
              </a:ext>
            </a:extLst>
          </p:cNvPr>
          <p:cNvSpPr txBox="1">
            <a:spLocks/>
          </p:cNvSpPr>
          <p:nvPr/>
        </p:nvSpPr>
        <p:spPr bwMode="auto">
          <a:xfrm>
            <a:off x="6666141" y="3721152"/>
            <a:ext cx="5304450" cy="289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30000"/>
              </a:lnSpc>
              <a:spcBef>
                <a:spcPts val="500"/>
              </a:spcBef>
              <a:spcAft>
                <a:spcPts val="200"/>
              </a:spcAft>
              <a:buFont typeface="Wingdings" pitchFamily="2" charset="2"/>
              <a:buChar char="§"/>
              <a:defRPr sz="2200">
                <a:solidFill>
                  <a:schemeClr val="tx1"/>
                </a:solidFill>
                <a:latin typeface="Calibri" panose="020F0502020204030204" pitchFamily="34" charset="0"/>
                <a:ea typeface="+mn-ea"/>
                <a:cs typeface="Calibri" panose="020F0502020204030204" pitchFamily="34" charset="0"/>
              </a:defRPr>
            </a:lvl1pPr>
            <a:lvl2pPr marL="742950" indent="-285750" algn="l" rtl="0" eaLnBrk="1" fontAlgn="base" hangingPunct="1">
              <a:lnSpc>
                <a:spcPct val="120000"/>
              </a:lnSpc>
              <a:spcBef>
                <a:spcPts val="400"/>
              </a:spcBef>
              <a:spcAft>
                <a:spcPts val="100"/>
              </a:spcAft>
              <a:buChar char="–"/>
              <a:defRPr sz="2000">
                <a:solidFill>
                  <a:schemeClr val="tx1"/>
                </a:solidFill>
                <a:latin typeface="Calibri" panose="020F0502020204030204" pitchFamily="34" charset="0"/>
                <a:ea typeface="+mn-ea"/>
                <a:cs typeface="Calibri" panose="020F0502020204030204" pitchFamily="34" charset="0"/>
              </a:defRPr>
            </a:lvl2pPr>
            <a:lvl3pPr marL="1143000" indent="-209550" algn="l" rtl="0" eaLnBrk="1" fontAlgn="base" hangingPunct="1">
              <a:lnSpc>
                <a:spcPct val="120000"/>
              </a:lnSpc>
              <a:spcBef>
                <a:spcPts val="400"/>
              </a:spcBef>
              <a:spcAft>
                <a:spcPts val="100"/>
              </a:spcAft>
              <a:buFont typeface="Wingdings" pitchFamily="2" charset="2"/>
              <a:buChar char="§"/>
              <a:defRPr>
                <a:solidFill>
                  <a:schemeClr val="tx1"/>
                </a:solidFill>
                <a:latin typeface="Calibri" panose="020F0502020204030204" pitchFamily="34" charset="0"/>
                <a:ea typeface="+mn-ea"/>
                <a:cs typeface="Calibri" panose="020F0502020204030204" pitchFamily="34" charset="0"/>
              </a:defRPr>
            </a:lvl3pPr>
            <a:lvl4pPr marL="1600200" indent="-228600" algn="l" rtl="0" eaLnBrk="1" fontAlgn="base" hangingPunct="1">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4pPr>
            <a:lvl5pPr marL="2057400" indent="-228600" algn="l" rtl="0" eaLnBrk="1" fontAlgn="base" hangingPunct="1">
              <a:lnSpc>
                <a:spcPct val="120000"/>
              </a:lnSpc>
              <a:spcBef>
                <a:spcPts val="400"/>
              </a:spcBef>
              <a:spcAft>
                <a:spcPts val="100"/>
              </a:spcAft>
              <a:buChar char="»"/>
              <a:defRPr>
                <a:solidFill>
                  <a:schemeClr val="tx1"/>
                </a:solidFill>
                <a:latin typeface="Calibri" panose="020F0502020204030204" pitchFamily="34" charset="0"/>
                <a:ea typeface="+mn-ea"/>
                <a:cs typeface="Calibri" panose="020F0502020204030204" pitchFamily="34" charset="0"/>
              </a:defRPr>
            </a:lvl5pPr>
            <a:lvl6pPr marL="2514600" indent="-228600" algn="l" rtl="0" eaLnBrk="1" fontAlgn="base" hangingPunct="1">
              <a:lnSpc>
                <a:spcPct val="120000"/>
              </a:lnSpc>
              <a:spcBef>
                <a:spcPts val="400"/>
              </a:spcBef>
              <a:spcAft>
                <a:spcPts val="100"/>
              </a:spcAft>
              <a:buChar char="»"/>
              <a:defRPr>
                <a:solidFill>
                  <a:schemeClr val="tx1"/>
                </a:solidFill>
                <a:latin typeface="+mn-lt"/>
                <a:ea typeface="+mn-ea"/>
              </a:defRPr>
            </a:lvl6pPr>
            <a:lvl7pPr marL="2971800" indent="-228600" algn="l" rtl="0" eaLnBrk="1" fontAlgn="base" hangingPunct="1">
              <a:lnSpc>
                <a:spcPct val="120000"/>
              </a:lnSpc>
              <a:spcBef>
                <a:spcPts val="400"/>
              </a:spcBef>
              <a:spcAft>
                <a:spcPts val="100"/>
              </a:spcAft>
              <a:buChar char="»"/>
              <a:defRPr>
                <a:solidFill>
                  <a:schemeClr val="tx1"/>
                </a:solidFill>
                <a:latin typeface="+mn-lt"/>
                <a:ea typeface="+mn-ea"/>
              </a:defRPr>
            </a:lvl7pPr>
            <a:lvl8pPr marL="3429000" indent="-228600" algn="l" rtl="0" eaLnBrk="1" fontAlgn="base" hangingPunct="1">
              <a:lnSpc>
                <a:spcPct val="120000"/>
              </a:lnSpc>
              <a:spcBef>
                <a:spcPts val="400"/>
              </a:spcBef>
              <a:spcAft>
                <a:spcPts val="100"/>
              </a:spcAft>
              <a:buChar char="»"/>
              <a:defRPr>
                <a:solidFill>
                  <a:schemeClr val="tx1"/>
                </a:solidFill>
                <a:latin typeface="+mn-lt"/>
                <a:ea typeface="+mn-ea"/>
              </a:defRPr>
            </a:lvl8pPr>
            <a:lvl9pPr marL="3886200" indent="-228600" algn="l" rtl="0" eaLnBrk="1" fontAlgn="base" hangingPunct="1">
              <a:lnSpc>
                <a:spcPct val="120000"/>
              </a:lnSpc>
              <a:spcBef>
                <a:spcPts val="400"/>
              </a:spcBef>
              <a:spcAft>
                <a:spcPts val="100"/>
              </a:spcAft>
              <a:buChar char="»"/>
              <a:defRPr>
                <a:solidFill>
                  <a:schemeClr val="tx1"/>
                </a:solidFill>
                <a:latin typeface="+mn-lt"/>
                <a:ea typeface="+mn-ea"/>
              </a:defRPr>
            </a:lvl9pPr>
          </a:lstStyle>
          <a:p>
            <a:pPr marL="0" indent="0" hangingPunct="0">
              <a:lnSpc>
                <a:spcPct val="100000"/>
              </a:lnSpc>
              <a:buNone/>
            </a:pPr>
            <a:r>
              <a:rPr lang="sv-SE" sz="2000" dirty="0">
                <a:latin typeface="Calibri"/>
                <a:cs typeface="Calibri"/>
              </a:rPr>
              <a:t>Samtliga husläkarmottagningar ska tillhandahålla </a:t>
            </a:r>
            <a:r>
              <a:rPr lang="sv-SE" sz="2000" i="1" dirty="0">
                <a:latin typeface="Calibri"/>
                <a:cs typeface="Calibri"/>
              </a:rPr>
              <a:t>utökade insatser för barn och unga (6–17 år).</a:t>
            </a:r>
            <a:r>
              <a:rPr lang="sv-SE" sz="2000" dirty="0">
                <a:latin typeface="Calibri"/>
                <a:cs typeface="Calibri"/>
              </a:rPr>
              <a:t> </a:t>
            </a:r>
            <a:endParaRPr lang="sv-SE" dirty="0">
              <a:latin typeface="Calibri"/>
              <a:cs typeface="Calibri"/>
            </a:endParaRPr>
          </a:p>
          <a:p>
            <a:pPr marL="0" indent="0" hangingPunct="0">
              <a:lnSpc>
                <a:spcPct val="100000"/>
              </a:lnSpc>
              <a:buNone/>
            </a:pPr>
            <a:r>
              <a:rPr lang="sv-SE" sz="2000" dirty="0">
                <a:latin typeface="Calibri"/>
                <a:cs typeface="Calibri"/>
              </a:rPr>
              <a:t>Insatserna ska utföras av personal med särskild kompetens kring barns och ungas psykiska hälsa. </a:t>
            </a:r>
            <a:endParaRPr lang="sv-SE" dirty="0">
              <a:latin typeface="Calibri"/>
              <a:cs typeface="Calibri"/>
            </a:endParaRPr>
          </a:p>
          <a:p>
            <a:pPr marL="0" indent="0" hangingPunct="0">
              <a:lnSpc>
                <a:spcPct val="100000"/>
              </a:lnSpc>
              <a:buNone/>
            </a:pPr>
            <a:r>
              <a:rPr lang="sv-SE" sz="2000" b="1" dirty="0">
                <a:latin typeface="Calibri"/>
                <a:cs typeface="Calibri"/>
              </a:rPr>
              <a:t>Om husläkarmottagningen inte har ett eget </a:t>
            </a:r>
            <a:br>
              <a:rPr lang="sv-SE" sz="2000" b="1" dirty="0">
                <a:latin typeface="Calibri"/>
                <a:cs typeface="Calibri"/>
              </a:rPr>
            </a:br>
            <a:r>
              <a:rPr lang="sv-SE" sz="2000" b="1" dirty="0">
                <a:latin typeface="Calibri"/>
                <a:cs typeface="Calibri"/>
              </a:rPr>
              <a:t>team för utökade insatser ska mottagningen samarbeta med mottagning som utför utökade insatser för barn och unga 6–17 år.</a:t>
            </a:r>
            <a:endParaRPr lang="sv-SE" b="1" dirty="0">
              <a:latin typeface="Calibri"/>
              <a:cs typeface="Calibri"/>
            </a:endParaRPr>
          </a:p>
        </p:txBody>
      </p:sp>
      <p:sp>
        <p:nvSpPr>
          <p:cNvPr id="10" name="textruta 9">
            <a:extLst>
              <a:ext uri="{FF2B5EF4-FFF2-40B4-BE49-F238E27FC236}">
                <a16:creationId xmlns:a16="http://schemas.microsoft.com/office/drawing/2014/main" id="{54E437C0-CD78-9D45-B27B-1A2FA21269A6}"/>
              </a:ext>
            </a:extLst>
          </p:cNvPr>
          <p:cNvSpPr txBox="1"/>
          <p:nvPr/>
        </p:nvSpPr>
        <p:spPr>
          <a:xfrm>
            <a:off x="687889" y="1077899"/>
            <a:ext cx="10922690" cy="957943"/>
          </a:xfrm>
          <a:prstGeom prst="rect">
            <a:avLst/>
          </a:prstGeom>
          <a:noFill/>
        </p:spPr>
        <p:txBody>
          <a:bodyPr wrap="square" lIns="91440" tIns="45720" rIns="91440" bIns="45720" rtlCol="0" anchor="t">
            <a:noAutofit/>
          </a:bodyPr>
          <a:lstStyle/>
          <a:p>
            <a:pPr algn="l"/>
            <a:r>
              <a:rPr lang="sv-SE" sz="2600" dirty="0">
                <a:solidFill>
                  <a:srgbClr val="27769F"/>
                </a:solidFill>
                <a:latin typeface="Calibri" panose="020F0502020204030204" pitchFamily="34" charset="0"/>
                <a:ea typeface="Geneva"/>
                <a:cs typeface="Calibri" panose="020F0502020204030204" pitchFamily="34" charset="0"/>
              </a:rPr>
              <a:t>Husläkarmottagningarnas åtagande för barn och unga </a:t>
            </a:r>
            <a:r>
              <a:rPr lang="sv-SE" sz="2600" dirty="0">
                <a:solidFill>
                  <a:srgbClr val="27769F"/>
                </a:solidFill>
                <a:latin typeface="Calibri" panose="020F0502020204030204" pitchFamily="34" charset="0"/>
                <a:ea typeface="Verdana"/>
                <a:cs typeface="Calibri" panose="020F0502020204030204" pitchFamily="34" charset="0"/>
              </a:rPr>
              <a:t>vid mild till </a:t>
            </a:r>
            <a:br>
              <a:rPr lang="sv-SE" sz="2600" dirty="0">
                <a:solidFill>
                  <a:srgbClr val="27769F"/>
                </a:solidFill>
                <a:latin typeface="Calibri" panose="020F0502020204030204" pitchFamily="34" charset="0"/>
                <a:ea typeface="Verdana"/>
                <a:cs typeface="Calibri" panose="020F0502020204030204" pitchFamily="34" charset="0"/>
              </a:rPr>
            </a:br>
            <a:r>
              <a:rPr lang="sv-SE" sz="2600" dirty="0">
                <a:solidFill>
                  <a:srgbClr val="27769F"/>
                </a:solidFill>
                <a:latin typeface="Calibri" panose="020F0502020204030204" pitchFamily="34" charset="0"/>
                <a:ea typeface="Verdana"/>
                <a:cs typeface="Calibri" panose="020F0502020204030204" pitchFamily="34" charset="0"/>
              </a:rPr>
              <a:t>måttlig psykisk ohälsa samt mild till måttlig beroendeproblematik:</a:t>
            </a:r>
            <a:endParaRPr lang="sv-SE" sz="2600" dirty="0">
              <a:solidFill>
                <a:srgbClr val="27769F"/>
              </a:solidFill>
              <a:latin typeface="Calibri" panose="020F0502020204030204" pitchFamily="34" charset="0"/>
              <a:ea typeface="Geneva"/>
              <a:cs typeface="Calibri" panose="020F0502020204030204" pitchFamily="34" charset="0"/>
            </a:endParaRPr>
          </a:p>
        </p:txBody>
      </p:sp>
    </p:spTree>
    <p:extLst>
      <p:ext uri="{BB962C8B-B14F-4D97-AF65-F5344CB8AC3E}">
        <p14:creationId xmlns:p14="http://schemas.microsoft.com/office/powerpoint/2010/main" val="292985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5655A1-A0B0-4CFD-8537-98850255D032}"/>
              </a:ext>
            </a:extLst>
          </p:cNvPr>
          <p:cNvSpPr/>
          <p:nvPr/>
        </p:nvSpPr>
        <p:spPr>
          <a:xfrm>
            <a:off x="-112295" y="-128337"/>
            <a:ext cx="12753474" cy="7234990"/>
          </a:xfrm>
          <a:prstGeom prst="rect">
            <a:avLst/>
          </a:prstGeom>
          <a:solidFill>
            <a:srgbClr val="2776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Verdana"/>
              <a:ea typeface="Geneva"/>
              <a:cs typeface="+mn-cs"/>
            </a:endParaRPr>
          </a:p>
        </p:txBody>
      </p:sp>
      <p:sp>
        <p:nvSpPr>
          <p:cNvPr id="3" name="textruta 2">
            <a:extLst>
              <a:ext uri="{FF2B5EF4-FFF2-40B4-BE49-F238E27FC236}">
                <a16:creationId xmlns:a16="http://schemas.microsoft.com/office/drawing/2014/main" id="{DFC9B802-66D9-4D91-81BA-ADD6EDEE3C0E}"/>
              </a:ext>
            </a:extLst>
          </p:cNvPr>
          <p:cNvSpPr txBox="1"/>
          <p:nvPr/>
        </p:nvSpPr>
        <p:spPr>
          <a:xfrm>
            <a:off x="7002379" y="1167063"/>
            <a:ext cx="5189621" cy="3785652"/>
          </a:xfrm>
          <a:prstGeom prst="rect">
            <a:avLst/>
          </a:prstGeom>
          <a:noFill/>
        </p:spPr>
        <p:txBody>
          <a:bodyPr wrap="square" lIns="91440" tIns="45720" rIns="91440" bIns="45720" rtlCol="0" anchor="t">
            <a:spAutoFit/>
          </a:bodyPr>
          <a:lstStyle/>
          <a:p>
            <a:pPr lvl="0" algn="l" eaLnBrk="1" fontAlgn="auto" hangingPunct="1">
              <a:spcBef>
                <a:spcPts val="0"/>
              </a:spcBef>
              <a:spcAft>
                <a:spcPts val="0"/>
              </a:spcAft>
              <a:defRPr/>
            </a:pPr>
            <a:r>
              <a:rPr lang="sv-SE" sz="4800" b="1">
                <a:solidFill>
                  <a:srgbClr val="FFFFFF"/>
                </a:solidFill>
                <a:latin typeface="Calibri" panose="020F0502020204030204" pitchFamily="34" charset="0"/>
                <a:ea typeface="Geneva"/>
                <a:cs typeface="Calibri" panose="020F0502020204030204" pitchFamily="34" charset="0"/>
              </a:rPr>
              <a:t>Teambaserat arbete med psykisk ohälsa – vad innebär det? </a:t>
            </a:r>
          </a:p>
          <a:p>
            <a:pPr lvl="0" algn="l" eaLnBrk="1" fontAlgn="auto" hangingPunct="1">
              <a:spcBef>
                <a:spcPts val="0"/>
              </a:spcBef>
              <a:spcAft>
                <a:spcPts val="0"/>
              </a:spcAft>
              <a:defRPr/>
            </a:pPr>
            <a:endParaRPr lang="sv-SE" sz="4800" b="1">
              <a:solidFill>
                <a:srgbClr val="FFFFFF"/>
              </a:solidFill>
              <a:latin typeface="Calibri" panose="020F0502020204030204" pitchFamily="34" charset="0"/>
              <a:ea typeface="Geneva"/>
              <a:cs typeface="Calibri" panose="020F0502020204030204" pitchFamily="34" charset="0"/>
            </a:endParaRPr>
          </a:p>
        </p:txBody>
      </p:sp>
      <p:pic>
        <p:nvPicPr>
          <p:cNvPr id="5" name="Bildobjekt 4" descr="En bild som visar person, står, stående, inomhus&#10;&#10;Automatiskt genererad beskrivning">
            <a:extLst>
              <a:ext uri="{FF2B5EF4-FFF2-40B4-BE49-F238E27FC236}">
                <a16:creationId xmlns:a16="http://schemas.microsoft.com/office/drawing/2014/main" id="{F3994241-456C-9343-A57A-3E0697E164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742" y="-152401"/>
            <a:ext cx="6661485" cy="7234990"/>
          </a:xfrm>
          <a:prstGeom prst="rect">
            <a:avLst/>
          </a:prstGeom>
        </p:spPr>
      </p:pic>
    </p:spTree>
    <p:extLst>
      <p:ext uri="{BB962C8B-B14F-4D97-AF65-F5344CB8AC3E}">
        <p14:creationId xmlns:p14="http://schemas.microsoft.com/office/powerpoint/2010/main" val="2129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6" descr="En bild som visar text, hjul&#10;&#10;Automatiskt genererad beskrivning">
            <a:extLst>
              <a:ext uri="{FF2B5EF4-FFF2-40B4-BE49-F238E27FC236}">
                <a16:creationId xmlns:a16="http://schemas.microsoft.com/office/drawing/2014/main" id="{7F5492E7-6E48-731F-8ADE-8503A163D63A}"/>
              </a:ext>
            </a:extLst>
          </p:cNvPr>
          <p:cNvPicPr>
            <a:picLocks noChangeAspect="1"/>
          </p:cNvPicPr>
          <p:nvPr/>
        </p:nvPicPr>
        <p:blipFill>
          <a:blip r:embed="rId3"/>
          <a:stretch>
            <a:fillRect/>
          </a:stretch>
        </p:blipFill>
        <p:spPr>
          <a:xfrm>
            <a:off x="768096" y="1219045"/>
            <a:ext cx="3621024" cy="5200199"/>
          </a:xfrm>
          <a:prstGeom prst="rect">
            <a:avLst/>
          </a:prstGeom>
        </p:spPr>
      </p:pic>
      <p:sp>
        <p:nvSpPr>
          <p:cNvPr id="2" name="Rubrik 1">
            <a:extLst>
              <a:ext uri="{FF2B5EF4-FFF2-40B4-BE49-F238E27FC236}">
                <a16:creationId xmlns:a16="http://schemas.microsoft.com/office/drawing/2014/main" id="{CC4521D9-86F2-4B47-8F1C-B993E0431279}"/>
              </a:ext>
            </a:extLst>
          </p:cNvPr>
          <p:cNvSpPr>
            <a:spLocks noGrp="1"/>
          </p:cNvSpPr>
          <p:nvPr>
            <p:ph type="title"/>
          </p:nvPr>
        </p:nvSpPr>
        <p:spPr>
          <a:xfrm>
            <a:off x="5237847" y="1420315"/>
            <a:ext cx="6463047" cy="614697"/>
          </a:xfrm>
        </p:spPr>
        <p:txBody>
          <a:bodyPr/>
          <a:lstStyle/>
          <a:p>
            <a:pPr lvl="0" fontAlgn="auto">
              <a:spcBef>
                <a:spcPts val="0"/>
              </a:spcBef>
              <a:spcAft>
                <a:spcPts val="0"/>
              </a:spcAft>
              <a:defRPr/>
            </a:pPr>
            <a:r>
              <a:rPr lang="sv-SE" altLang="sv-SE" b="1" kern="1200">
                <a:ea typeface="Calibri" panose="020F0502020204030204" pitchFamily="34" charset="0"/>
              </a:rPr>
              <a:t>Team för psykisk hälsa alla åldrar</a:t>
            </a:r>
            <a:br>
              <a:rPr lang="sv-SE" altLang="sv-SE" b="1" kern="1200">
                <a:ea typeface="Calibri" panose="020F0502020204030204" pitchFamily="34" charset="0"/>
              </a:rPr>
            </a:br>
            <a:br>
              <a:rPr lang="sv-SE" sz="1800" b="1" kern="1200"/>
            </a:br>
            <a:endParaRPr lang="sv-SE" b="1"/>
          </a:p>
        </p:txBody>
      </p:sp>
      <p:sp>
        <p:nvSpPr>
          <p:cNvPr id="3" name="Platshållare för innehåll 2">
            <a:extLst>
              <a:ext uri="{FF2B5EF4-FFF2-40B4-BE49-F238E27FC236}">
                <a16:creationId xmlns:a16="http://schemas.microsoft.com/office/drawing/2014/main" id="{9BDBF517-B25C-E848-8491-132E786C3B8F}"/>
              </a:ext>
            </a:extLst>
          </p:cNvPr>
          <p:cNvSpPr>
            <a:spLocks noGrp="1"/>
          </p:cNvSpPr>
          <p:nvPr>
            <p:ph idx="1"/>
          </p:nvPr>
        </p:nvSpPr>
        <p:spPr>
          <a:xfrm>
            <a:off x="5237846" y="2312158"/>
            <a:ext cx="6320169" cy="3418082"/>
          </a:xfrm>
        </p:spPr>
        <p:txBody>
          <a:bodyPr/>
          <a:lstStyle/>
          <a:p>
            <a:pPr marL="0" lvl="0" indent="0" eaLnBrk="0" hangingPunct="0">
              <a:lnSpc>
                <a:spcPts val="2640"/>
              </a:lnSpc>
              <a:spcBef>
                <a:spcPct val="0"/>
              </a:spcBef>
              <a:spcAft>
                <a:spcPts val="600"/>
              </a:spcAft>
              <a:buNone/>
              <a:tabLst>
                <a:tab pos="457200" algn="l"/>
              </a:tabLst>
            </a:pPr>
            <a:r>
              <a:rPr lang="sv-SE" altLang="sv-SE" dirty="0">
                <a:latin typeface="Calibri"/>
                <a:ea typeface="Calibri" panose="020F0502020204030204" pitchFamily="34" charset="0"/>
                <a:cs typeface="Calibri"/>
              </a:rPr>
              <a:t>Varje husläkarmottagning ska ha ett team för psykisk ohälsa som består av </a:t>
            </a:r>
            <a:r>
              <a:rPr lang="sv-SE" altLang="sv-SE" u="sng" dirty="0">
                <a:latin typeface="Calibri"/>
                <a:ea typeface="Calibri" panose="020F0502020204030204" pitchFamily="34" charset="0"/>
                <a:cs typeface="Calibri"/>
              </a:rPr>
              <a:t>minst</a:t>
            </a:r>
            <a:r>
              <a:rPr lang="sv-SE" altLang="sv-SE" dirty="0">
                <a:latin typeface="Calibri"/>
                <a:ea typeface="Calibri" panose="020F0502020204030204" pitchFamily="34" charset="0"/>
                <a:cs typeface="Calibri"/>
              </a:rPr>
              <a:t>:</a:t>
            </a:r>
          </a:p>
          <a:p>
            <a:pPr eaLnBrk="0" fontAlgn="ctr"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1 läkare, </a:t>
            </a:r>
            <a:r>
              <a:rPr lang="sv-SE" dirty="0">
                <a:latin typeface="Calibri"/>
                <a:ea typeface="Calibri" panose="020F0502020204030204" pitchFamily="34" charset="0"/>
                <a:cs typeface="Calibri"/>
              </a:rPr>
              <a:t>kompetens i bedömning och behandling av psykisk ohälsa.</a:t>
            </a:r>
            <a:endParaRPr lang="sv-SE" dirty="0">
              <a:ea typeface="Calibri" panose="020F0502020204030204" pitchFamily="34" charset="0"/>
            </a:endParaRPr>
          </a:p>
          <a:p>
            <a:pPr eaLnBrk="0" fontAlgn="ctr"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1 sjuksköterska psykisk hälsa</a:t>
            </a:r>
            <a:endParaRPr lang="sv-SE" altLang="sv-SE" dirty="0">
              <a:ea typeface="Calibri" panose="020F0502020204030204" pitchFamily="34" charset="0"/>
            </a:endParaRPr>
          </a:p>
          <a:p>
            <a:pPr eaLnBrk="0" fontAlgn="ctr"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1 samtalsbehandlare* eller psykolog</a:t>
            </a:r>
          </a:p>
          <a:p>
            <a:pPr marL="0" lvl="0" indent="0" eaLnBrk="0" hangingPunct="0">
              <a:lnSpc>
                <a:spcPts val="2640"/>
              </a:lnSpc>
              <a:spcBef>
                <a:spcPts val="1200"/>
              </a:spcBef>
              <a:spcAft>
                <a:spcPts val="600"/>
              </a:spcAft>
              <a:buNone/>
              <a:tabLst>
                <a:tab pos="457200" algn="l"/>
              </a:tabLst>
            </a:pPr>
            <a:r>
              <a:rPr lang="sv-SE" altLang="sv-SE" dirty="0">
                <a:latin typeface="Calibri"/>
                <a:ea typeface="Calibri" panose="020F0502020204030204" pitchFamily="34" charset="0"/>
                <a:cs typeface="Calibri"/>
              </a:rPr>
              <a:t>Om teamets samtalsbehandlare inte är psykolog så </a:t>
            </a:r>
            <a:br>
              <a:rPr lang="sv-SE" altLang="sv-SE" dirty="0">
                <a:ea typeface="Calibri" panose="020F0502020204030204" pitchFamily="34" charset="0"/>
              </a:rPr>
            </a:br>
            <a:r>
              <a:rPr lang="sv-SE" altLang="sv-SE" dirty="0">
                <a:latin typeface="Calibri"/>
                <a:ea typeface="Calibri" panose="020F0502020204030204" pitchFamily="34" charset="0"/>
                <a:cs typeface="Calibri"/>
              </a:rPr>
              <a:t>ska det finnas tillgång till legitimerad psykolog.</a:t>
            </a:r>
          </a:p>
        </p:txBody>
      </p:sp>
      <p:sp>
        <p:nvSpPr>
          <p:cNvPr id="5" name="textruta 4">
            <a:extLst>
              <a:ext uri="{FF2B5EF4-FFF2-40B4-BE49-F238E27FC236}">
                <a16:creationId xmlns:a16="http://schemas.microsoft.com/office/drawing/2014/main" id="{74086FC9-6848-5D40-8650-9DCA26028804}"/>
              </a:ext>
            </a:extLst>
          </p:cNvPr>
          <p:cNvSpPr txBox="1"/>
          <p:nvPr/>
        </p:nvSpPr>
        <p:spPr>
          <a:xfrm>
            <a:off x="5166407" y="5696638"/>
            <a:ext cx="5989273" cy="835152"/>
          </a:xfrm>
          <a:prstGeom prst="rect">
            <a:avLst/>
          </a:prstGeom>
          <a:noFill/>
        </p:spPr>
        <p:txBody>
          <a:bodyPr wrap="square" lIns="91440" tIns="45720" rIns="91440" bIns="45720" rtlCol="0" anchor="t">
            <a:noAutofit/>
          </a:bodyPr>
          <a:lstStyle/>
          <a:p>
            <a:pPr algn="l"/>
            <a:r>
              <a:rPr lang="sv-SE" altLang="sv-SE" sz="1400" dirty="0">
                <a:latin typeface="Calibri"/>
                <a:ea typeface="Calibri" panose="020F0502020204030204" pitchFamily="34" charset="0"/>
                <a:cs typeface="Calibri"/>
              </a:rPr>
              <a:t>*Med samtalsbehandlare menas leg. psykolog, leg. psykoterapeut eller leg. hälso- och sjukvårdpersonal/socionom med lägst basutbildning i psykoterapi under adekvat handledning.</a:t>
            </a:r>
          </a:p>
          <a:p>
            <a:pPr algn="l"/>
            <a:endParaRPr lang="sv-S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112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A08BEE-F836-418D-BA8B-C7009A6F1205}"/>
              </a:ext>
            </a:extLst>
          </p:cNvPr>
          <p:cNvSpPr>
            <a:spLocks noGrp="1"/>
          </p:cNvSpPr>
          <p:nvPr>
            <p:ph type="title"/>
          </p:nvPr>
        </p:nvSpPr>
        <p:spPr>
          <a:xfrm>
            <a:off x="1426482" y="1442653"/>
            <a:ext cx="10267950" cy="1246120"/>
          </a:xfrm>
        </p:spPr>
        <p:txBody>
          <a:bodyPr/>
          <a:lstStyle/>
          <a:p>
            <a:r>
              <a:rPr lang="sv-SE" dirty="0"/>
              <a:t>Insatser vid mild till måttlig psykisk ohälsa för patienter i alla åldrar på husläkarmottagningen</a:t>
            </a:r>
            <a:endParaRPr lang="sv-SE" dirty="0">
              <a:solidFill>
                <a:srgbClr val="C00000"/>
              </a:solidFill>
            </a:endParaRPr>
          </a:p>
        </p:txBody>
      </p:sp>
      <p:sp>
        <p:nvSpPr>
          <p:cNvPr id="6" name="Platshållare för innehåll 5">
            <a:extLst>
              <a:ext uri="{FF2B5EF4-FFF2-40B4-BE49-F238E27FC236}">
                <a16:creationId xmlns:a16="http://schemas.microsoft.com/office/drawing/2014/main" id="{175D7CE5-C0F4-4921-BF0C-16950EA11416}"/>
              </a:ext>
            </a:extLst>
          </p:cNvPr>
          <p:cNvSpPr>
            <a:spLocks noGrp="1"/>
          </p:cNvSpPr>
          <p:nvPr>
            <p:ph idx="13"/>
          </p:nvPr>
        </p:nvSpPr>
        <p:spPr>
          <a:xfrm>
            <a:off x="1426482" y="2921000"/>
            <a:ext cx="9912078" cy="3937000"/>
          </a:xfrm>
        </p:spPr>
        <p:txBody>
          <a:bodyPr/>
          <a:lstStyle/>
          <a:p>
            <a:r>
              <a:rPr lang="sv-SE" sz="2100"/>
              <a:t>Fördjupad kartläggning och diagnostisk bedömning </a:t>
            </a:r>
            <a:r>
              <a:rPr lang="sv-SE" sz="2100">
                <a:ea typeface="+mn-lt"/>
                <a:cs typeface="+mn-lt"/>
              </a:rPr>
              <a:t>av vuxna med psykisk ohälsa inklusive bedömning av beroendeproblematik och suicidrisk. </a:t>
            </a:r>
          </a:p>
          <a:p>
            <a:r>
              <a:rPr lang="sv-SE" sz="2100">
                <a:ea typeface="+mn-lt"/>
                <a:cs typeface="+mn-lt"/>
              </a:rPr>
              <a:t>Psykologisk respektive farmakologisk behandling till vuxna med mild till måttlig psykisk ohälsa </a:t>
            </a:r>
            <a:r>
              <a:rPr lang="sv-SE" sz="2100"/>
              <a:t>samt </a:t>
            </a:r>
            <a:r>
              <a:rPr lang="sv-SE" sz="2100">
                <a:ea typeface="+mn-lt"/>
                <a:cs typeface="+mn-lt"/>
              </a:rPr>
              <a:t>mild till måttlig beroendeproblematik.</a:t>
            </a:r>
          </a:p>
          <a:p>
            <a:r>
              <a:rPr lang="sv-SE" sz="2100"/>
              <a:t>Initial kartläggning av barn och unga och första bedömning.</a:t>
            </a:r>
          </a:p>
          <a:p>
            <a:r>
              <a:rPr lang="sv-SE" sz="2100">
                <a:latin typeface="Calibri"/>
                <a:ea typeface="+mn-lt"/>
                <a:cs typeface="Calibri"/>
              </a:rPr>
              <a:t>Råd- och stödinsatser för barn och unga vid kriser eller enklare problematik.</a:t>
            </a:r>
            <a:endParaRPr lang="sv-SE" sz="2100">
              <a:cs typeface="+mn-lt"/>
            </a:endParaRPr>
          </a:p>
          <a:p>
            <a:endParaRPr lang="sv-SE" sz="2100"/>
          </a:p>
          <a:p>
            <a:endParaRPr lang="sv-SE" sz="2100"/>
          </a:p>
          <a:p>
            <a:endParaRPr lang="sv-SE" sz="2100"/>
          </a:p>
        </p:txBody>
      </p:sp>
    </p:spTree>
    <p:extLst>
      <p:ext uri="{BB962C8B-B14F-4D97-AF65-F5344CB8AC3E}">
        <p14:creationId xmlns:p14="http://schemas.microsoft.com/office/powerpoint/2010/main" val="336767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4521D9-86F2-4B47-8F1C-B993E0431279}"/>
              </a:ext>
            </a:extLst>
          </p:cNvPr>
          <p:cNvSpPr>
            <a:spLocks noGrp="1"/>
          </p:cNvSpPr>
          <p:nvPr>
            <p:ph type="title"/>
          </p:nvPr>
        </p:nvSpPr>
        <p:spPr>
          <a:xfrm>
            <a:off x="5237847" y="1420315"/>
            <a:ext cx="6552371" cy="1447576"/>
          </a:xfrm>
        </p:spPr>
        <p:txBody>
          <a:bodyPr/>
          <a:lstStyle/>
          <a:p>
            <a:pPr lvl="0" fontAlgn="auto">
              <a:spcBef>
                <a:spcPts val="0"/>
              </a:spcBef>
              <a:spcAft>
                <a:spcPts val="0"/>
              </a:spcAft>
              <a:defRPr/>
            </a:pPr>
            <a:r>
              <a:rPr lang="sv-SE" altLang="sv-SE" b="1" kern="1200">
                <a:ea typeface="Calibri" panose="020F0502020204030204" pitchFamily="34" charset="0"/>
              </a:rPr>
              <a:t>Team för utökade insatser för barn och unga, 6–17 år</a:t>
            </a:r>
            <a:br>
              <a:rPr lang="sv-SE" altLang="sv-SE" b="1" kern="1200">
                <a:ea typeface="Calibri" panose="020F0502020204030204" pitchFamily="34" charset="0"/>
              </a:rPr>
            </a:br>
            <a:br>
              <a:rPr lang="sv-SE" sz="1800" b="1" kern="1200"/>
            </a:br>
            <a:endParaRPr lang="sv-SE" b="1"/>
          </a:p>
        </p:txBody>
      </p:sp>
      <p:sp>
        <p:nvSpPr>
          <p:cNvPr id="3" name="Platshållare för innehåll 2">
            <a:extLst>
              <a:ext uri="{FF2B5EF4-FFF2-40B4-BE49-F238E27FC236}">
                <a16:creationId xmlns:a16="http://schemas.microsoft.com/office/drawing/2014/main" id="{9BDBF517-B25C-E848-8491-132E786C3B8F}"/>
              </a:ext>
            </a:extLst>
          </p:cNvPr>
          <p:cNvSpPr>
            <a:spLocks noGrp="1"/>
          </p:cNvSpPr>
          <p:nvPr>
            <p:ph idx="1"/>
          </p:nvPr>
        </p:nvSpPr>
        <p:spPr>
          <a:xfrm>
            <a:off x="5237846" y="2701635"/>
            <a:ext cx="6233717" cy="2826837"/>
          </a:xfrm>
        </p:spPr>
        <p:txBody>
          <a:bodyPr/>
          <a:lstStyle/>
          <a:p>
            <a:pPr marL="0" lvl="0" indent="0" eaLnBrk="0" hangingPunct="0">
              <a:lnSpc>
                <a:spcPts val="2640"/>
              </a:lnSpc>
              <a:spcBef>
                <a:spcPct val="0"/>
              </a:spcBef>
              <a:spcAft>
                <a:spcPts val="600"/>
              </a:spcAft>
              <a:buNone/>
              <a:tabLst>
                <a:tab pos="457200" algn="l"/>
              </a:tabLst>
            </a:pPr>
            <a:r>
              <a:rPr lang="sv-SE" altLang="sv-SE" dirty="0">
                <a:latin typeface="Calibri"/>
                <a:ea typeface="Calibri" panose="020F0502020204030204" pitchFamily="34" charset="0"/>
                <a:cs typeface="Calibri"/>
              </a:rPr>
              <a:t>För utökade insatser för psykisk hälsa barn och unga bildas ett team som består av </a:t>
            </a:r>
            <a:r>
              <a:rPr lang="sv-SE" altLang="sv-SE" u="sng" dirty="0">
                <a:latin typeface="Calibri"/>
                <a:ea typeface="Calibri" panose="020F0502020204030204" pitchFamily="34" charset="0"/>
                <a:cs typeface="Calibri"/>
              </a:rPr>
              <a:t>minst</a:t>
            </a:r>
            <a:r>
              <a:rPr lang="sv-SE" altLang="sv-SE" dirty="0">
                <a:latin typeface="Calibri"/>
                <a:ea typeface="Calibri" panose="020F0502020204030204" pitchFamily="34" charset="0"/>
                <a:cs typeface="Calibri"/>
              </a:rPr>
              <a:t>: </a:t>
            </a:r>
          </a:p>
          <a:p>
            <a:pPr eaLnBrk="0"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1 legitimerad psykolog</a:t>
            </a:r>
          </a:p>
          <a:p>
            <a:pPr eaLnBrk="0"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1 läkare,</a:t>
            </a:r>
            <a:r>
              <a:rPr lang="sv-SE" altLang="sv-SE" sz="1600" dirty="0">
                <a:latin typeface="Calibri"/>
                <a:ea typeface="Calibri" panose="020F0502020204030204" pitchFamily="34" charset="0"/>
                <a:cs typeface="Calibri"/>
              </a:rPr>
              <a:t> </a:t>
            </a:r>
            <a:r>
              <a:rPr lang="sv-SE" sz="1600" dirty="0">
                <a:latin typeface="Calibri"/>
                <a:ea typeface="Calibri" panose="020F0502020204030204" pitchFamily="34" charset="0"/>
                <a:cs typeface="Calibri"/>
              </a:rPr>
              <a:t>(specialist i allmänmedicin/barn- och ungdomsmedicin eller ST-läkare i allmänmedicin/barn- och ungdomsmedicin) </a:t>
            </a:r>
            <a:r>
              <a:rPr lang="sv-SE" dirty="0">
                <a:latin typeface="Calibri"/>
                <a:ea typeface="Calibri" panose="020F0502020204030204" pitchFamily="34" charset="0"/>
                <a:cs typeface="Calibri"/>
              </a:rPr>
              <a:t>med kompetens i bedömning och behandling av psykisk ohälsa hos barn och unga</a:t>
            </a:r>
            <a:endParaRPr lang="sv-SE" altLang="sv-SE" dirty="0">
              <a:ea typeface="Calibri" panose="020F0502020204030204" pitchFamily="34" charset="0"/>
            </a:endParaRPr>
          </a:p>
          <a:p>
            <a:pPr eaLnBrk="0" hangingPunct="0">
              <a:lnSpc>
                <a:spcPts val="2640"/>
              </a:lnSpc>
              <a:spcBef>
                <a:spcPct val="0"/>
              </a:spcBef>
              <a:spcAft>
                <a:spcPts val="600"/>
              </a:spcAft>
              <a:tabLst>
                <a:tab pos="457200" algn="l"/>
              </a:tabLst>
            </a:pPr>
            <a:r>
              <a:rPr lang="sv-SE" altLang="sv-SE" dirty="0">
                <a:latin typeface="Calibri"/>
                <a:ea typeface="Calibri" panose="020F0502020204030204" pitchFamily="34" charset="0"/>
                <a:cs typeface="Calibri"/>
              </a:rPr>
              <a:t>2 samtalsbehandlare eller psykolog</a:t>
            </a:r>
            <a:br>
              <a:rPr lang="sv-SE" altLang="sv-SE" dirty="0">
                <a:ea typeface="Calibri" panose="020F0502020204030204" pitchFamily="34" charset="0"/>
              </a:rPr>
            </a:br>
            <a:br>
              <a:rPr lang="sv-SE" altLang="sv-SE" dirty="0">
                <a:ea typeface="Calibri" panose="020F0502020204030204" pitchFamily="34" charset="0"/>
              </a:rPr>
            </a:br>
            <a:endParaRPr lang="sv-SE" altLang="sv-SE" i="1" dirty="0">
              <a:solidFill>
                <a:srgbClr val="FF0000"/>
              </a:solidFill>
              <a:latin typeface="Calibri"/>
              <a:ea typeface="Calibri" panose="020F0502020204030204" pitchFamily="34" charset="0"/>
              <a:cs typeface="Calibri"/>
            </a:endParaRPr>
          </a:p>
        </p:txBody>
      </p:sp>
      <p:pic>
        <p:nvPicPr>
          <p:cNvPr id="5" name="Bildobjekt 4">
            <a:extLst>
              <a:ext uri="{FF2B5EF4-FFF2-40B4-BE49-F238E27FC236}">
                <a16:creationId xmlns:a16="http://schemas.microsoft.com/office/drawing/2014/main" id="{EDC36005-57C1-AA4A-BE1B-DBE6B66DDD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37" y="1301008"/>
            <a:ext cx="3612263" cy="5195455"/>
          </a:xfrm>
          <a:prstGeom prst="rect">
            <a:avLst/>
          </a:prstGeom>
        </p:spPr>
      </p:pic>
      <p:sp>
        <p:nvSpPr>
          <p:cNvPr id="4" name="textruta 3">
            <a:extLst>
              <a:ext uri="{FF2B5EF4-FFF2-40B4-BE49-F238E27FC236}">
                <a16:creationId xmlns:a16="http://schemas.microsoft.com/office/drawing/2014/main" id="{B8C7CC50-321E-4975-A2B0-65EDED7D1C75}"/>
              </a:ext>
            </a:extLst>
          </p:cNvPr>
          <p:cNvSpPr txBox="1"/>
          <p:nvPr/>
        </p:nvSpPr>
        <p:spPr>
          <a:xfrm>
            <a:off x="5189498" y="5782756"/>
            <a:ext cx="5989273" cy="835152"/>
          </a:xfrm>
          <a:prstGeom prst="rect">
            <a:avLst/>
          </a:prstGeom>
          <a:noFill/>
        </p:spPr>
        <p:txBody>
          <a:bodyPr wrap="square" lIns="91440" tIns="45720" rIns="91440" bIns="45720" rtlCol="0" anchor="t">
            <a:noAutofit/>
          </a:bodyPr>
          <a:lstStyle/>
          <a:p>
            <a:pPr algn="l"/>
            <a:r>
              <a:rPr lang="sv-SE" altLang="sv-SE" sz="1400">
                <a:latin typeface="Calibri"/>
                <a:ea typeface="Calibri" panose="020F0502020204030204" pitchFamily="34" charset="0"/>
                <a:cs typeface="Calibri"/>
              </a:rPr>
              <a:t>*Med samtalsbehandlare menas leg. psykolog, leg. psykoterapeut eller leg. hälso- och sjukvårdpersonal/socionom med lägst basutbildning i psykoterapi under adekvat handledning.</a:t>
            </a:r>
          </a:p>
          <a:p>
            <a:pPr algn="l"/>
            <a:endParaRPr lang="sv-SE" sz="1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2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494FAEDE-3032-4AC0-B6C2-5C18CE7FC446}"/>
              </a:ext>
            </a:extLst>
          </p:cNvPr>
          <p:cNvSpPr>
            <a:spLocks noGrp="1"/>
          </p:cNvSpPr>
          <p:nvPr>
            <p:ph idx="1"/>
          </p:nvPr>
        </p:nvSpPr>
        <p:spPr>
          <a:xfrm>
            <a:off x="1507504" y="2570567"/>
            <a:ext cx="9794479" cy="4061402"/>
          </a:xfrm>
        </p:spPr>
        <p:txBody>
          <a:bodyPr/>
          <a:lstStyle/>
          <a:p>
            <a:pPr>
              <a:lnSpc>
                <a:spcPct val="120000"/>
              </a:lnSpc>
              <a:spcBef>
                <a:spcPts val="300"/>
              </a:spcBef>
            </a:pPr>
            <a:r>
              <a:rPr lang="sv-SE" sz="2100" dirty="0">
                <a:latin typeface="Calibri"/>
                <a:cs typeface="Calibri"/>
              </a:rPr>
              <a:t>Psykiatrisk bedömning av barn och unga med psykisk ohälsa inklusive bedömning av beroendeproblematik och suicidrisk</a:t>
            </a:r>
          </a:p>
          <a:p>
            <a:pPr>
              <a:lnSpc>
                <a:spcPct val="120000"/>
              </a:lnSpc>
              <a:spcBef>
                <a:spcPts val="300"/>
              </a:spcBef>
            </a:pPr>
            <a:r>
              <a:rPr lang="sv-SE" sz="2100" dirty="0">
                <a:latin typeface="Calibri"/>
                <a:cs typeface="Calibri"/>
              </a:rPr>
              <a:t>Somatisk bedömning av de kroppsliga symptom som barn och unga presenterar då de söker för psykiska besvär</a:t>
            </a:r>
          </a:p>
          <a:p>
            <a:pPr>
              <a:lnSpc>
                <a:spcPct val="120000"/>
              </a:lnSpc>
              <a:spcBef>
                <a:spcPts val="300"/>
              </a:spcBef>
            </a:pPr>
            <a:r>
              <a:rPr lang="sv-SE" sz="2100" dirty="0">
                <a:latin typeface="Calibri"/>
                <a:cs typeface="Calibri"/>
              </a:rPr>
              <a:t>Psykopedagogisk behandling av barn och unga med mild till måttlig psykisk ohälsa</a:t>
            </a:r>
          </a:p>
          <a:p>
            <a:pPr>
              <a:lnSpc>
                <a:spcPct val="120000"/>
              </a:lnSpc>
              <a:spcBef>
                <a:spcPts val="300"/>
              </a:spcBef>
            </a:pPr>
            <a:r>
              <a:rPr lang="sv-SE" sz="2100" dirty="0">
                <a:latin typeface="Calibri"/>
                <a:cs typeface="Calibri"/>
              </a:rPr>
              <a:t>Psykologisk behandling av barn och unga med mild till måttlig psykisk ohälsa inklusive interventioner för trotssyndrom och annan utagerande problematik</a:t>
            </a:r>
          </a:p>
          <a:p>
            <a:pPr>
              <a:lnSpc>
                <a:spcPct val="120000"/>
              </a:lnSpc>
              <a:spcBef>
                <a:spcPts val="300"/>
              </a:spcBef>
            </a:pPr>
            <a:r>
              <a:rPr lang="sv-SE" sz="2100" dirty="0">
                <a:latin typeface="Calibri"/>
                <a:cs typeface="Calibri"/>
              </a:rPr>
              <a:t>Stödsamtal och krisstöd för barn och unga inklusive fördjupat stöd till närstående såsom riktade stödinsatser och föräldrautbildning.</a:t>
            </a:r>
            <a:endParaRPr lang="sv-SE" sz="2100" dirty="0"/>
          </a:p>
          <a:p>
            <a:endParaRPr lang="sv-SE" sz="2100" dirty="0"/>
          </a:p>
        </p:txBody>
      </p:sp>
      <p:sp>
        <p:nvSpPr>
          <p:cNvPr id="8" name="Rubrik 3">
            <a:extLst>
              <a:ext uri="{FF2B5EF4-FFF2-40B4-BE49-F238E27FC236}">
                <a16:creationId xmlns:a16="http://schemas.microsoft.com/office/drawing/2014/main" id="{2E9AA74B-96AF-D544-AF96-9E2BCBF2E7CF}"/>
              </a:ext>
            </a:extLst>
          </p:cNvPr>
          <p:cNvSpPr txBox="1">
            <a:spLocks/>
          </p:cNvSpPr>
          <p:nvPr/>
        </p:nvSpPr>
        <p:spPr bwMode="auto">
          <a:xfrm>
            <a:off x="1507505" y="1235295"/>
            <a:ext cx="10267950" cy="124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0">
                <a:solidFill>
                  <a:srgbClr val="27769F"/>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a:lstStyle>
          <a:p>
            <a:r>
              <a:rPr lang="sv-SE" kern="0" dirty="0"/>
              <a:t>Utökade insatser för psykisk ohälsa </a:t>
            </a:r>
            <a:br>
              <a:rPr lang="sv-SE" kern="0" dirty="0"/>
            </a:br>
            <a:r>
              <a:rPr lang="sv-SE" kern="0" dirty="0"/>
              <a:t>för barn och unga 6–17 år</a:t>
            </a:r>
          </a:p>
        </p:txBody>
      </p:sp>
    </p:spTree>
    <p:extLst>
      <p:ext uri="{BB962C8B-B14F-4D97-AF65-F5344CB8AC3E}">
        <p14:creationId xmlns:p14="http://schemas.microsoft.com/office/powerpoint/2010/main" val="38534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a:extLst>
              <a:ext uri="{FF2B5EF4-FFF2-40B4-BE49-F238E27FC236}">
                <a16:creationId xmlns:a16="http://schemas.microsoft.com/office/drawing/2014/main" id="{9A6D6B58-1004-EE49-8D36-AC3901A62822}"/>
              </a:ext>
            </a:extLst>
          </p:cNvPr>
          <p:cNvSpPr/>
          <p:nvPr/>
        </p:nvSpPr>
        <p:spPr bwMode="auto">
          <a:xfrm>
            <a:off x="5950039" y="2453791"/>
            <a:ext cx="5701432" cy="3590612"/>
          </a:xfrm>
          <a:prstGeom prst="roundRect">
            <a:avLst>
              <a:gd name="adj" fmla="val 9493"/>
            </a:avLst>
          </a:prstGeom>
          <a:solidFill>
            <a:srgbClr val="D5E4EC"/>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solidFill>
                  <a:schemeClr val="accent2"/>
                </a:solidFill>
              </a:ln>
              <a:noFill/>
              <a:effectLst/>
              <a:latin typeface="Verdana" pitchFamily="34" charset="0"/>
              <a:ea typeface="Geneva" pitchFamily="1" charset="-128"/>
            </a:endParaRPr>
          </a:p>
        </p:txBody>
      </p:sp>
      <p:pic>
        <p:nvPicPr>
          <p:cNvPr id="7" name="Bildobjekt 8">
            <a:extLst>
              <a:ext uri="{FF2B5EF4-FFF2-40B4-BE49-F238E27FC236}">
                <a16:creationId xmlns:a16="http://schemas.microsoft.com/office/drawing/2014/main" id="{B98AB31A-CCDE-F380-667D-2600627C82A1}"/>
              </a:ext>
            </a:extLst>
          </p:cNvPr>
          <p:cNvPicPr>
            <a:picLocks noChangeAspect="1"/>
          </p:cNvPicPr>
          <p:nvPr/>
        </p:nvPicPr>
        <p:blipFill>
          <a:blip r:embed="rId3"/>
          <a:stretch>
            <a:fillRect/>
          </a:stretch>
        </p:blipFill>
        <p:spPr>
          <a:xfrm>
            <a:off x="6065520" y="2162378"/>
            <a:ext cx="5498592" cy="1996797"/>
          </a:xfrm>
          <a:prstGeom prst="rect">
            <a:avLst/>
          </a:prstGeom>
        </p:spPr>
      </p:pic>
      <p:sp>
        <p:nvSpPr>
          <p:cNvPr id="6" name="Rektangel med rundade hörn 5">
            <a:extLst>
              <a:ext uri="{FF2B5EF4-FFF2-40B4-BE49-F238E27FC236}">
                <a16:creationId xmlns:a16="http://schemas.microsoft.com/office/drawing/2014/main" id="{CA359FE7-52DD-4D40-AFA6-67CB3E690F0B}"/>
              </a:ext>
            </a:extLst>
          </p:cNvPr>
          <p:cNvSpPr/>
          <p:nvPr/>
        </p:nvSpPr>
        <p:spPr bwMode="auto">
          <a:xfrm>
            <a:off x="676586" y="2468881"/>
            <a:ext cx="4957317" cy="3590612"/>
          </a:xfrm>
          <a:prstGeom prst="roundRect">
            <a:avLst>
              <a:gd name="adj" fmla="val 10569"/>
            </a:avLst>
          </a:prstGeom>
          <a:solidFill>
            <a:srgbClr val="D5E4EC"/>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solidFill>
                  <a:schemeClr val="accent2"/>
                </a:solidFill>
              </a:ln>
              <a:noFill/>
              <a:effectLst/>
              <a:latin typeface="Verdana" pitchFamily="34" charset="0"/>
              <a:ea typeface="Geneva" pitchFamily="1" charset="-128"/>
            </a:endParaRPr>
          </a:p>
        </p:txBody>
      </p:sp>
      <p:sp>
        <p:nvSpPr>
          <p:cNvPr id="2" name="Rubrik 1">
            <a:extLst>
              <a:ext uri="{FF2B5EF4-FFF2-40B4-BE49-F238E27FC236}">
                <a16:creationId xmlns:a16="http://schemas.microsoft.com/office/drawing/2014/main" id="{31BFA83E-53AD-4F44-9301-409BC92255A3}"/>
              </a:ext>
            </a:extLst>
          </p:cNvPr>
          <p:cNvSpPr>
            <a:spLocks noGrp="1"/>
          </p:cNvSpPr>
          <p:nvPr>
            <p:ph type="title"/>
          </p:nvPr>
        </p:nvSpPr>
        <p:spPr>
          <a:xfrm>
            <a:off x="1135508" y="1456136"/>
            <a:ext cx="10267949" cy="693427"/>
          </a:xfrm>
        </p:spPr>
        <p:txBody>
          <a:bodyPr/>
          <a:lstStyle/>
          <a:p>
            <a:r>
              <a:rPr lang="sv-SE"/>
              <a:t>Vad är skillnaden i tankesätt?</a:t>
            </a:r>
          </a:p>
        </p:txBody>
      </p:sp>
      <p:sp>
        <p:nvSpPr>
          <p:cNvPr id="3" name="Platshållare för innehåll 2">
            <a:extLst>
              <a:ext uri="{FF2B5EF4-FFF2-40B4-BE49-F238E27FC236}">
                <a16:creationId xmlns:a16="http://schemas.microsoft.com/office/drawing/2014/main" id="{E371018B-99A2-D141-9CFD-D205F474501A}"/>
              </a:ext>
            </a:extLst>
          </p:cNvPr>
          <p:cNvSpPr>
            <a:spLocks noGrp="1"/>
          </p:cNvSpPr>
          <p:nvPr>
            <p:ph idx="1"/>
          </p:nvPr>
        </p:nvSpPr>
        <p:spPr>
          <a:xfrm>
            <a:off x="1253894" y="4249097"/>
            <a:ext cx="4957317" cy="1936191"/>
          </a:xfrm>
        </p:spPr>
        <p:txBody>
          <a:bodyPr/>
          <a:lstStyle/>
          <a:p>
            <a:pPr marL="0" indent="0">
              <a:lnSpc>
                <a:spcPts val="2640"/>
              </a:lnSpc>
              <a:buNone/>
            </a:pPr>
            <a:r>
              <a:rPr lang="sv-SE" b="1"/>
              <a:t>Traditionellt tankesätt</a:t>
            </a:r>
          </a:p>
          <a:p>
            <a:pPr marL="0" indent="0">
              <a:lnSpc>
                <a:spcPts val="2640"/>
              </a:lnSpc>
              <a:buNone/>
            </a:pPr>
            <a:r>
              <a:rPr lang="sv-SE"/>
              <a:t>Läkaren gör en första bedömning </a:t>
            </a:r>
            <a:br>
              <a:rPr lang="sv-SE"/>
            </a:br>
            <a:r>
              <a:rPr lang="sv-SE"/>
              <a:t>av samtliga patienter oavsett </a:t>
            </a:r>
            <a:br>
              <a:rPr lang="sv-SE"/>
            </a:br>
            <a:r>
              <a:rPr lang="sv-SE"/>
              <a:t>sökorsak.</a:t>
            </a:r>
          </a:p>
        </p:txBody>
      </p:sp>
      <p:sp>
        <p:nvSpPr>
          <p:cNvPr id="4" name="Platshållare för innehåll 3">
            <a:extLst>
              <a:ext uri="{FF2B5EF4-FFF2-40B4-BE49-F238E27FC236}">
                <a16:creationId xmlns:a16="http://schemas.microsoft.com/office/drawing/2014/main" id="{B9BBE773-0FDB-F340-9794-931B460E47FE}"/>
              </a:ext>
            </a:extLst>
          </p:cNvPr>
          <p:cNvSpPr>
            <a:spLocks noGrp="1"/>
          </p:cNvSpPr>
          <p:nvPr>
            <p:ph idx="13"/>
          </p:nvPr>
        </p:nvSpPr>
        <p:spPr>
          <a:xfrm>
            <a:off x="6473353" y="4264187"/>
            <a:ext cx="4603361" cy="2126075"/>
          </a:xfrm>
        </p:spPr>
        <p:txBody>
          <a:bodyPr/>
          <a:lstStyle/>
          <a:p>
            <a:pPr marL="0" indent="0">
              <a:lnSpc>
                <a:spcPts val="2640"/>
              </a:lnSpc>
              <a:buNone/>
            </a:pPr>
            <a:r>
              <a:rPr lang="sv-SE" b="1" dirty="0">
                <a:latin typeface="Calibri"/>
                <a:cs typeface="Calibri"/>
              </a:rPr>
              <a:t>Teambaserat tankesätt</a:t>
            </a:r>
          </a:p>
          <a:p>
            <a:pPr marL="0" indent="0">
              <a:lnSpc>
                <a:spcPts val="2640"/>
              </a:lnSpc>
              <a:buNone/>
            </a:pPr>
            <a:r>
              <a:rPr lang="sv-SE" dirty="0">
                <a:latin typeface="Calibri"/>
                <a:cs typeface="Calibri"/>
              </a:rPr>
              <a:t>Vid mild och måttlig psykisk ohälsa gör den mest lämpade professionen en första bedömning.</a:t>
            </a:r>
            <a:endParaRPr lang="sv-SE" dirty="0"/>
          </a:p>
        </p:txBody>
      </p:sp>
      <p:pic>
        <p:nvPicPr>
          <p:cNvPr id="15" name="Bildobjekt 14">
            <a:extLst>
              <a:ext uri="{FF2B5EF4-FFF2-40B4-BE49-F238E27FC236}">
                <a16:creationId xmlns:a16="http://schemas.microsoft.com/office/drawing/2014/main" id="{4489F9CB-9057-BF40-AAC5-799616066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7775" y="2090067"/>
            <a:ext cx="1428737" cy="1995687"/>
          </a:xfrm>
          <a:prstGeom prst="rect">
            <a:avLst/>
          </a:prstGeom>
        </p:spPr>
      </p:pic>
    </p:spTree>
    <p:extLst>
      <p:ext uri="{BB962C8B-B14F-4D97-AF65-F5344CB8AC3E}">
        <p14:creationId xmlns:p14="http://schemas.microsoft.com/office/powerpoint/2010/main" val="9675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09EFF6A-684C-4C2E-BAB8-93E18E25DCE3}"/>
              </a:ext>
            </a:extLst>
          </p:cNvPr>
          <p:cNvPicPr>
            <a:picLocks noChangeAspect="1"/>
          </p:cNvPicPr>
          <p:nvPr/>
        </p:nvPicPr>
        <p:blipFill>
          <a:blip r:embed="rId3"/>
          <a:stretch>
            <a:fillRect/>
          </a:stretch>
        </p:blipFill>
        <p:spPr>
          <a:xfrm>
            <a:off x="4081473" y="985238"/>
            <a:ext cx="7660408" cy="5665244"/>
          </a:xfrm>
          <a:prstGeom prst="rect">
            <a:avLst/>
          </a:prstGeom>
          <a:noFill/>
        </p:spPr>
      </p:pic>
      <p:sp>
        <p:nvSpPr>
          <p:cNvPr id="2" name="textruta 1">
            <a:extLst>
              <a:ext uri="{FF2B5EF4-FFF2-40B4-BE49-F238E27FC236}">
                <a16:creationId xmlns:a16="http://schemas.microsoft.com/office/drawing/2014/main" id="{6052565F-9D4F-214C-BF58-EF8F03B49D7D}"/>
              </a:ext>
            </a:extLst>
          </p:cNvPr>
          <p:cNvSpPr txBox="1"/>
          <p:nvPr/>
        </p:nvSpPr>
        <p:spPr>
          <a:xfrm>
            <a:off x="548633" y="4323145"/>
            <a:ext cx="7044360" cy="2019781"/>
          </a:xfrm>
          <a:prstGeom prst="rect">
            <a:avLst/>
          </a:prstGeom>
          <a:noFill/>
        </p:spPr>
        <p:txBody>
          <a:bodyPr wrap="square" lIns="91440" tIns="45720" rIns="91440" bIns="45720" rtlCol="0" anchor="t">
            <a:noAutofit/>
          </a:bodyPr>
          <a:lstStyle/>
          <a:p>
            <a:pPr algn="l"/>
            <a:r>
              <a:rPr lang="sv-SE" sz="2000" dirty="0">
                <a:latin typeface="Calibri"/>
                <a:ea typeface="Geneva"/>
                <a:cs typeface="Calibri"/>
              </a:rPr>
              <a:t>När telefontriageringen till teamets olika kompetenser blir rätt från början ökar förutsättningarna för bättre tillgänglighet.</a:t>
            </a:r>
            <a:endParaRPr lang="sv-SE" sz="2000" dirty="0">
              <a:latin typeface="Calibri" panose="020F0502020204030204" pitchFamily="34" charset="0"/>
              <a:cs typeface="Calibri" panose="020F0502020204030204" pitchFamily="34" charset="0"/>
            </a:endParaRPr>
          </a:p>
          <a:p>
            <a:pPr algn="l"/>
            <a:r>
              <a:rPr lang="sv-SE" sz="2000" dirty="0">
                <a:latin typeface="Calibri"/>
                <a:ea typeface="Geneva"/>
                <a:cs typeface="Calibri"/>
              </a:rPr>
              <a:t>Ibland räcker inte triagering per telefon. Då kan patienten hänvisas till </a:t>
            </a:r>
            <a:r>
              <a:rPr lang="sv-SE" sz="2000" i="1" dirty="0">
                <a:latin typeface="Calibri"/>
                <a:ea typeface="Geneva"/>
                <a:cs typeface="Calibri"/>
              </a:rPr>
              <a:t>sjuksköterska psykisk hälsa </a:t>
            </a:r>
            <a:r>
              <a:rPr lang="sv-SE" sz="2000" dirty="0">
                <a:latin typeface="Calibri"/>
                <a:ea typeface="Geneva"/>
                <a:cs typeface="Calibri"/>
              </a:rPr>
              <a:t>för fördjupad triagering som därefter för över patienten till mest lämpad profession.</a:t>
            </a:r>
            <a:endParaRPr lang="sv-SE" dirty="0"/>
          </a:p>
        </p:txBody>
      </p:sp>
      <p:sp>
        <p:nvSpPr>
          <p:cNvPr id="5" name="Rubrik 1">
            <a:extLst>
              <a:ext uri="{FF2B5EF4-FFF2-40B4-BE49-F238E27FC236}">
                <a16:creationId xmlns:a16="http://schemas.microsoft.com/office/drawing/2014/main" id="{AD3C8C94-0BC3-3344-A457-94F80CD83C00}"/>
              </a:ext>
            </a:extLst>
          </p:cNvPr>
          <p:cNvSpPr>
            <a:spLocks noGrp="1"/>
          </p:cNvSpPr>
          <p:nvPr>
            <p:ph type="title"/>
          </p:nvPr>
        </p:nvSpPr>
        <p:spPr>
          <a:xfrm>
            <a:off x="947276" y="1389388"/>
            <a:ext cx="5391794" cy="2114355"/>
          </a:xfrm>
        </p:spPr>
        <p:txBody>
          <a:bodyPr wrap="square" anchor="t">
            <a:normAutofit/>
          </a:bodyPr>
          <a:lstStyle/>
          <a:p>
            <a:r>
              <a:rPr lang="sv-SE" sz="3600">
                <a:latin typeface="Calibri"/>
                <a:cs typeface="Calibri"/>
              </a:rPr>
              <a:t>Rätt triagering skapar </a:t>
            </a:r>
            <a:br>
              <a:rPr lang="sv-SE" sz="3600"/>
            </a:br>
            <a:r>
              <a:rPr lang="sv-SE" sz="3600">
                <a:latin typeface="Calibri"/>
                <a:cs typeface="Calibri"/>
              </a:rPr>
              <a:t> bättre tillgänglighet</a:t>
            </a:r>
            <a:endParaRPr lang="sv-SE" sz="3600"/>
          </a:p>
        </p:txBody>
      </p:sp>
    </p:spTree>
    <p:extLst>
      <p:ext uri="{BB962C8B-B14F-4D97-AF65-F5344CB8AC3E}">
        <p14:creationId xmlns:p14="http://schemas.microsoft.com/office/powerpoint/2010/main" val="24455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
            <a:extLst>
              <a:ext uri="{FF2B5EF4-FFF2-40B4-BE49-F238E27FC236}">
                <a16:creationId xmlns:a16="http://schemas.microsoft.com/office/drawing/2014/main" id="{194EC803-BEAE-0A5D-D6B1-48248B9780B4}"/>
              </a:ext>
            </a:extLst>
          </p:cNvPr>
          <p:cNvPicPr>
            <a:picLocks noChangeAspect="1"/>
          </p:cNvPicPr>
          <p:nvPr/>
        </p:nvPicPr>
        <p:blipFill rotWithShape="1">
          <a:blip r:embed="rId3">
            <a:extLst>
              <a:ext uri="{28A0092B-C50C-407E-A947-70E740481C1C}">
                <a14:useLocalDpi xmlns:a14="http://schemas.microsoft.com/office/drawing/2010/main" val="0"/>
              </a:ext>
            </a:extLst>
          </a:blip>
          <a:srcRect t="392" b="4879"/>
          <a:stretch/>
        </p:blipFill>
        <p:spPr>
          <a:xfrm>
            <a:off x="896112" y="1951395"/>
            <a:ext cx="10277867" cy="4906605"/>
          </a:xfrm>
          <a:prstGeom prst="rect">
            <a:avLst/>
          </a:prstGeom>
        </p:spPr>
      </p:pic>
      <p:sp>
        <p:nvSpPr>
          <p:cNvPr id="2" name="Rubrik 1">
            <a:extLst>
              <a:ext uri="{FF2B5EF4-FFF2-40B4-BE49-F238E27FC236}">
                <a16:creationId xmlns:a16="http://schemas.microsoft.com/office/drawing/2014/main" id="{38ADA286-362C-4831-A314-4C6494FBEE7C}"/>
              </a:ext>
            </a:extLst>
          </p:cNvPr>
          <p:cNvSpPr>
            <a:spLocks noGrp="1"/>
          </p:cNvSpPr>
          <p:nvPr>
            <p:ph type="title"/>
          </p:nvPr>
        </p:nvSpPr>
        <p:spPr>
          <a:xfrm>
            <a:off x="958849" y="1356148"/>
            <a:ext cx="10267949" cy="836613"/>
          </a:xfrm>
        </p:spPr>
        <p:txBody>
          <a:bodyPr wrap="square" anchor="t">
            <a:normAutofit/>
          </a:bodyPr>
          <a:lstStyle/>
          <a:p>
            <a:r>
              <a:rPr lang="sv-SE" sz="3600"/>
              <a:t>Att </a:t>
            </a:r>
            <a:r>
              <a:rPr lang="sv-SE" sz="3600" err="1"/>
              <a:t>triagera</a:t>
            </a:r>
            <a:r>
              <a:rPr lang="sv-SE" sz="3600"/>
              <a:t> till olika kompetenser i teamet</a:t>
            </a:r>
          </a:p>
        </p:txBody>
      </p:sp>
    </p:spTree>
    <p:extLst>
      <p:ext uri="{BB962C8B-B14F-4D97-AF65-F5344CB8AC3E}">
        <p14:creationId xmlns:p14="http://schemas.microsoft.com/office/powerpoint/2010/main" val="5753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5655A1-A0B0-4CFD-8537-98850255D032}"/>
              </a:ext>
            </a:extLst>
          </p:cNvPr>
          <p:cNvSpPr/>
          <p:nvPr/>
        </p:nvSpPr>
        <p:spPr>
          <a:xfrm>
            <a:off x="-112295" y="-128337"/>
            <a:ext cx="12753474" cy="7234990"/>
          </a:xfrm>
          <a:prstGeom prst="rect">
            <a:avLst/>
          </a:prstGeom>
          <a:solidFill>
            <a:srgbClr val="2776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Verdana"/>
              <a:ea typeface="Geneva"/>
              <a:cs typeface="+mn-cs"/>
            </a:endParaRPr>
          </a:p>
        </p:txBody>
      </p:sp>
      <p:sp>
        <p:nvSpPr>
          <p:cNvPr id="3" name="textruta 2">
            <a:extLst>
              <a:ext uri="{FF2B5EF4-FFF2-40B4-BE49-F238E27FC236}">
                <a16:creationId xmlns:a16="http://schemas.microsoft.com/office/drawing/2014/main" id="{DFC9B802-66D9-4D91-81BA-ADD6EDEE3C0E}"/>
              </a:ext>
            </a:extLst>
          </p:cNvPr>
          <p:cNvSpPr txBox="1"/>
          <p:nvPr/>
        </p:nvSpPr>
        <p:spPr>
          <a:xfrm>
            <a:off x="7002379" y="1167062"/>
            <a:ext cx="5375888" cy="4524315"/>
          </a:xfrm>
          <a:prstGeom prst="rect">
            <a:avLst/>
          </a:prstGeom>
          <a:noFill/>
        </p:spPr>
        <p:txBody>
          <a:bodyPr wrap="square" lIns="91440" tIns="45720" rIns="91440" bIns="45720" rtlCol="0" anchor="t">
            <a:spAutoFit/>
          </a:bodyPr>
          <a:lstStyle/>
          <a:p>
            <a:pPr lvl="0" algn="l" eaLnBrk="1" fontAlgn="auto" hangingPunct="1">
              <a:spcBef>
                <a:spcPts val="0"/>
              </a:spcBef>
              <a:spcAft>
                <a:spcPts val="0"/>
              </a:spcAft>
              <a:defRPr/>
            </a:pPr>
            <a:r>
              <a:rPr lang="sv-SE" sz="4800" b="1">
                <a:solidFill>
                  <a:srgbClr val="FFFFFF"/>
                </a:solidFill>
                <a:latin typeface="Calibri" panose="020F0502020204030204" pitchFamily="34" charset="0"/>
                <a:ea typeface="Geneva"/>
                <a:cs typeface="Calibri" panose="020F0502020204030204" pitchFamily="34" charset="0"/>
              </a:rPr>
              <a:t>Hur ska husläkar-mottagningarna</a:t>
            </a:r>
          </a:p>
          <a:p>
            <a:pPr lvl="0" algn="l" eaLnBrk="1" fontAlgn="auto" hangingPunct="1">
              <a:spcBef>
                <a:spcPts val="0"/>
              </a:spcBef>
              <a:spcAft>
                <a:spcPts val="0"/>
              </a:spcAft>
              <a:defRPr/>
            </a:pPr>
            <a:r>
              <a:rPr lang="sv-SE" sz="4800" b="1">
                <a:solidFill>
                  <a:srgbClr val="FFFFFF"/>
                </a:solidFill>
                <a:latin typeface="Calibri" panose="020F0502020204030204" pitchFamily="34" charset="0"/>
                <a:ea typeface="Geneva"/>
                <a:cs typeface="Calibri" panose="020F0502020204030204" pitchFamily="34" charset="0"/>
              </a:rPr>
              <a:t>säkerställa</a:t>
            </a:r>
            <a:br>
              <a:rPr lang="sv-SE" sz="4800" b="1">
                <a:solidFill>
                  <a:srgbClr val="FFFFFF"/>
                </a:solidFill>
                <a:latin typeface="Calibri" panose="020F0502020204030204" pitchFamily="34" charset="0"/>
                <a:ea typeface="Geneva"/>
                <a:cs typeface="Calibri" panose="020F0502020204030204" pitchFamily="34" charset="0"/>
              </a:rPr>
            </a:br>
            <a:r>
              <a:rPr lang="sv-SE" sz="4800" b="1">
                <a:solidFill>
                  <a:srgbClr val="FFFFFF"/>
                </a:solidFill>
                <a:latin typeface="Calibri" panose="020F0502020204030204" pitchFamily="34" charset="0"/>
                <a:ea typeface="Geneva"/>
                <a:cs typeface="Calibri" panose="020F0502020204030204" pitchFamily="34" charset="0"/>
              </a:rPr>
              <a:t>kompetens och fortbildning?</a:t>
            </a:r>
          </a:p>
          <a:p>
            <a:pPr lvl="0" algn="l" eaLnBrk="1" fontAlgn="auto" hangingPunct="1">
              <a:spcBef>
                <a:spcPts val="0"/>
              </a:spcBef>
              <a:spcAft>
                <a:spcPts val="0"/>
              </a:spcAft>
              <a:defRPr/>
            </a:pPr>
            <a:endParaRPr lang="sv-SE" sz="4800" b="1">
              <a:solidFill>
                <a:srgbClr val="FFFFFF"/>
              </a:solidFill>
              <a:latin typeface="Calibri" panose="020F0502020204030204" pitchFamily="34" charset="0"/>
              <a:ea typeface="Geneva"/>
              <a:cs typeface="Calibri" panose="020F0502020204030204" pitchFamily="34" charset="0"/>
            </a:endParaRPr>
          </a:p>
        </p:txBody>
      </p:sp>
      <p:pic>
        <p:nvPicPr>
          <p:cNvPr id="8" name="Bildobjekt 7" descr="En bild som visar person, person, inomhus&#10;&#10;Automatiskt genererad beskrivning">
            <a:extLst>
              <a:ext uri="{FF2B5EF4-FFF2-40B4-BE49-F238E27FC236}">
                <a16:creationId xmlns:a16="http://schemas.microsoft.com/office/drawing/2014/main" id="{FD204134-B3A9-DE48-9E24-E1B9250C0C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295" y="-128339"/>
            <a:ext cx="6208296" cy="7234990"/>
          </a:xfrm>
          <a:prstGeom prst="rect">
            <a:avLst/>
          </a:prstGeom>
        </p:spPr>
      </p:pic>
    </p:spTree>
    <p:extLst>
      <p:ext uri="{BB962C8B-B14F-4D97-AF65-F5344CB8AC3E}">
        <p14:creationId xmlns:p14="http://schemas.microsoft.com/office/powerpoint/2010/main" val="244572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4C4CA-EF2E-4507-9C0E-A383AF6E6425}"/>
              </a:ext>
            </a:extLst>
          </p:cNvPr>
          <p:cNvSpPr>
            <a:spLocks noGrp="1"/>
          </p:cNvSpPr>
          <p:nvPr>
            <p:ph type="title"/>
          </p:nvPr>
        </p:nvSpPr>
        <p:spPr>
          <a:xfrm>
            <a:off x="1189568" y="1452066"/>
            <a:ext cx="10392833" cy="1327836"/>
          </a:xfrm>
          <a:solidFill>
            <a:schemeClr val="bg1"/>
          </a:solidFill>
        </p:spPr>
        <p:txBody>
          <a:bodyPr/>
          <a:lstStyle/>
          <a:p>
            <a:r>
              <a:rPr lang="sv-SE" dirty="0"/>
              <a:t>Verksamhetsmaterial för presentation av FFU </a:t>
            </a:r>
            <a:br>
              <a:rPr lang="sv-SE" dirty="0"/>
            </a:br>
            <a:r>
              <a:rPr lang="sv-SE" dirty="0"/>
              <a:t>gällande psykisk ohälsa och STEP-UP material.</a:t>
            </a:r>
            <a:endParaRPr lang="sv-SE" strike="sngStrike" dirty="0">
              <a:highlight>
                <a:srgbClr val="FFFF00"/>
              </a:highlight>
            </a:endParaRPr>
          </a:p>
        </p:txBody>
      </p:sp>
      <p:sp>
        <p:nvSpPr>
          <p:cNvPr id="5" name="textruta 4">
            <a:extLst>
              <a:ext uri="{FF2B5EF4-FFF2-40B4-BE49-F238E27FC236}">
                <a16:creationId xmlns:a16="http://schemas.microsoft.com/office/drawing/2014/main" id="{1BAD3507-80EB-244E-B911-7832061109EE}"/>
              </a:ext>
            </a:extLst>
          </p:cNvPr>
          <p:cNvSpPr txBox="1"/>
          <p:nvPr/>
        </p:nvSpPr>
        <p:spPr>
          <a:xfrm>
            <a:off x="1371600" y="543697"/>
            <a:ext cx="0" cy="0"/>
          </a:xfrm>
          <a:prstGeom prst="rect">
            <a:avLst/>
          </a:prstGeom>
          <a:noFill/>
        </p:spPr>
        <p:txBody>
          <a:bodyPr wrap="none" rtlCol="0">
            <a:noAutofit/>
          </a:bodyPr>
          <a:lstStyle/>
          <a:p>
            <a:pPr algn="l"/>
            <a:endParaRPr lang="sv-SE"/>
          </a:p>
        </p:txBody>
      </p:sp>
      <p:sp>
        <p:nvSpPr>
          <p:cNvPr id="6" name="textruta 5">
            <a:extLst>
              <a:ext uri="{FF2B5EF4-FFF2-40B4-BE49-F238E27FC236}">
                <a16:creationId xmlns:a16="http://schemas.microsoft.com/office/drawing/2014/main" id="{427EEFC4-CBD3-134B-84A7-CA80FD6F6F1E}"/>
              </a:ext>
            </a:extLst>
          </p:cNvPr>
          <p:cNvSpPr txBox="1"/>
          <p:nvPr/>
        </p:nvSpPr>
        <p:spPr>
          <a:xfrm>
            <a:off x="2644346" y="37070"/>
            <a:ext cx="0" cy="0"/>
          </a:xfrm>
          <a:prstGeom prst="rect">
            <a:avLst/>
          </a:prstGeom>
          <a:noFill/>
        </p:spPr>
        <p:txBody>
          <a:bodyPr wrap="none" rtlCol="0">
            <a:noAutofit/>
          </a:bodyPr>
          <a:lstStyle/>
          <a:p>
            <a:pPr algn="l"/>
            <a:endParaRPr lang="sv-SE"/>
          </a:p>
        </p:txBody>
      </p:sp>
      <p:sp>
        <p:nvSpPr>
          <p:cNvPr id="10" name="Platshållare för innehåll 9">
            <a:extLst>
              <a:ext uri="{FF2B5EF4-FFF2-40B4-BE49-F238E27FC236}">
                <a16:creationId xmlns:a16="http://schemas.microsoft.com/office/drawing/2014/main" id="{69B4A028-08C6-9F4F-BD8D-5CFD75A106E9}"/>
              </a:ext>
            </a:extLst>
          </p:cNvPr>
          <p:cNvSpPr>
            <a:spLocks noGrp="1"/>
          </p:cNvSpPr>
          <p:nvPr>
            <p:ph idx="1"/>
          </p:nvPr>
        </p:nvSpPr>
        <p:spPr>
          <a:xfrm>
            <a:off x="922564" y="2779902"/>
            <a:ext cx="9772444" cy="3610624"/>
          </a:xfrm>
        </p:spPr>
        <p:txBody>
          <a:bodyPr>
            <a:normAutofit/>
          </a:bodyPr>
          <a:lstStyle/>
          <a:p>
            <a:pPr marL="215900" indent="0">
              <a:lnSpc>
                <a:spcPct val="100000"/>
              </a:lnSpc>
              <a:spcAft>
                <a:spcPts val="1400"/>
              </a:spcAft>
              <a:buNone/>
            </a:pPr>
            <a:r>
              <a:rPr lang="sv-SE" sz="2000" dirty="0">
                <a:latin typeface="Calibri"/>
                <a:cs typeface="Calibri"/>
              </a:rPr>
              <a:t>Detta material vänder sig till verksamhetschefer på husläkarmottagningar som vill informera och skapa dialog om hur verksamheten ska anpassas till de utökade kraven för arbetet med psykisk ohälsa. Du kan använda materialet som det är eller plocka fritt från bilderna och skapa ditt eget presentationsmaterial. </a:t>
            </a:r>
            <a:endParaRPr lang="sv-SE" dirty="0"/>
          </a:p>
          <a:p>
            <a:pPr marL="215900" indent="0">
              <a:lnSpc>
                <a:spcPct val="100000"/>
              </a:lnSpc>
              <a:spcAft>
                <a:spcPts val="1400"/>
              </a:spcAft>
              <a:buNone/>
            </a:pPr>
            <a:r>
              <a:rPr lang="sv-SE" sz="2000" dirty="0">
                <a:latin typeface="Calibri"/>
                <a:cs typeface="Calibri"/>
              </a:rPr>
              <a:t>På anteckningssidorna finns kompletterande information till bilderna samt även förslag på reflektionsfrågor.  </a:t>
            </a:r>
            <a:endParaRPr lang="sv-SE" sz="2000" dirty="0">
              <a:latin typeface="Calibri" panose="020F0502020204030204" pitchFamily="34" charset="0"/>
            </a:endParaRPr>
          </a:p>
          <a:p>
            <a:pPr marL="215900" indent="0">
              <a:lnSpc>
                <a:spcPct val="100000"/>
              </a:lnSpc>
              <a:spcAft>
                <a:spcPts val="1400"/>
              </a:spcAft>
              <a:buNone/>
            </a:pPr>
            <a:r>
              <a:rPr lang="sv-SE" sz="2000" dirty="0">
                <a:latin typeface="Calibri"/>
                <a:cs typeface="Calibri"/>
              </a:rPr>
              <a:t>Materialet är framtaget av STEP-UP för Region Stockholm, med uppdrag att skapa stöd för arbetet i den kliniska vården i form av utbildningar, kunskapsutbyte och material.</a:t>
            </a:r>
          </a:p>
          <a:p>
            <a:pPr marL="0" indent="0">
              <a:lnSpc>
                <a:spcPct val="100000"/>
              </a:lnSpc>
              <a:buNone/>
            </a:pPr>
            <a:endParaRPr lang="sv-SE" sz="2000" dirty="0">
              <a:latin typeface="Calibri" panose="020F0502020204030204" pitchFamily="34" charset="0"/>
            </a:endParaRPr>
          </a:p>
          <a:p>
            <a:pPr marL="0" indent="0">
              <a:lnSpc>
                <a:spcPct val="100000"/>
              </a:lnSpc>
              <a:buNone/>
            </a:pPr>
            <a:endParaRPr lang="sv-SE" sz="2000" dirty="0">
              <a:latin typeface="Calibri" panose="020F0502020204030204" pitchFamily="34" charset="0"/>
            </a:endParaRPr>
          </a:p>
          <a:p>
            <a:pPr>
              <a:lnSpc>
                <a:spcPct val="100000"/>
              </a:lnSpc>
            </a:pPr>
            <a:endParaRPr lang="sv-SE" sz="2000" dirty="0">
              <a:latin typeface="Calibri" panose="020F0502020204030204" pitchFamily="34" charset="0"/>
            </a:endParaRPr>
          </a:p>
        </p:txBody>
      </p:sp>
    </p:spTree>
    <p:extLst>
      <p:ext uri="{BB962C8B-B14F-4D97-AF65-F5344CB8AC3E}">
        <p14:creationId xmlns:p14="http://schemas.microsoft.com/office/powerpoint/2010/main" val="37292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2B6FC-10F2-BE43-9C45-D3C5A002E605}"/>
              </a:ext>
            </a:extLst>
          </p:cNvPr>
          <p:cNvSpPr>
            <a:spLocks noGrp="1"/>
          </p:cNvSpPr>
          <p:nvPr>
            <p:ph type="title"/>
          </p:nvPr>
        </p:nvSpPr>
        <p:spPr>
          <a:xfrm>
            <a:off x="6095712" y="1611046"/>
            <a:ext cx="6996833" cy="1817954"/>
          </a:xfrm>
        </p:spPr>
        <p:txBody>
          <a:bodyPr/>
          <a:lstStyle/>
          <a:p>
            <a:r>
              <a:rPr lang="sv-SE"/>
              <a:t>Ur förfrågningsunderlaget:</a:t>
            </a:r>
          </a:p>
        </p:txBody>
      </p:sp>
      <p:sp>
        <p:nvSpPr>
          <p:cNvPr id="3" name="Platshållare för innehåll 2">
            <a:extLst>
              <a:ext uri="{FF2B5EF4-FFF2-40B4-BE49-F238E27FC236}">
                <a16:creationId xmlns:a16="http://schemas.microsoft.com/office/drawing/2014/main" id="{360F65E6-5EFC-3749-B709-EC6DF6164E53}"/>
              </a:ext>
            </a:extLst>
          </p:cNvPr>
          <p:cNvSpPr>
            <a:spLocks noGrp="1"/>
          </p:cNvSpPr>
          <p:nvPr>
            <p:ph idx="1"/>
          </p:nvPr>
        </p:nvSpPr>
        <p:spPr>
          <a:xfrm>
            <a:off x="6095713" y="2585647"/>
            <a:ext cx="5469754" cy="3476486"/>
          </a:xfrm>
        </p:spPr>
        <p:txBody>
          <a:bodyPr/>
          <a:lstStyle/>
          <a:p>
            <a:pPr marL="0" indent="0">
              <a:buNone/>
            </a:pPr>
            <a:r>
              <a:rPr lang="sv-SE"/>
              <a:t>”Vårdgivaren ska tillse att personalen har för uppdraget adekvat utbildning och kompetens och får den kompetensutveckling och handledning som erfordras. </a:t>
            </a:r>
          </a:p>
          <a:p>
            <a:pPr marL="0" indent="0">
              <a:buNone/>
            </a:pPr>
            <a:r>
              <a:rPr lang="sv-SE"/>
              <a:t>Vårdgivaren ska tillse att all personal som utför insatser för psykisk hälsa deltar i regionens fortbildning inom området.”</a:t>
            </a:r>
          </a:p>
          <a:p>
            <a:pPr marL="0" indent="0">
              <a:buNone/>
            </a:pPr>
            <a:endParaRPr lang="sv-SE"/>
          </a:p>
          <a:p>
            <a:pPr marL="0" indent="0">
              <a:buNone/>
            </a:pPr>
            <a:endParaRPr lang="sv-SE"/>
          </a:p>
          <a:p>
            <a:pPr marL="0" indent="0">
              <a:buNone/>
            </a:pPr>
            <a:endParaRPr lang="sv-SE"/>
          </a:p>
          <a:p>
            <a:pPr marL="0" indent="0">
              <a:buNone/>
            </a:pPr>
            <a:endParaRPr lang="sv-SE"/>
          </a:p>
        </p:txBody>
      </p:sp>
      <p:pic>
        <p:nvPicPr>
          <p:cNvPr id="7" name="Bildobjekt 6">
            <a:extLst>
              <a:ext uri="{FF2B5EF4-FFF2-40B4-BE49-F238E27FC236}">
                <a16:creationId xmlns:a16="http://schemas.microsoft.com/office/drawing/2014/main" id="{E1A4E486-CFC2-92E6-AFF6-7DE1A2C4AE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17431"/>
            <a:ext cx="5536764" cy="5840981"/>
          </a:xfrm>
          <a:prstGeom prst="rect">
            <a:avLst/>
          </a:prstGeom>
        </p:spPr>
      </p:pic>
    </p:spTree>
    <p:extLst>
      <p:ext uri="{BB962C8B-B14F-4D97-AF65-F5344CB8AC3E}">
        <p14:creationId xmlns:p14="http://schemas.microsoft.com/office/powerpoint/2010/main" val="282937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A181E58-4322-E241-BFD7-56F199A2EE8B}"/>
              </a:ext>
            </a:extLst>
          </p:cNvPr>
          <p:cNvSpPr/>
          <p:nvPr/>
        </p:nvSpPr>
        <p:spPr bwMode="auto">
          <a:xfrm>
            <a:off x="6516914" y="1003300"/>
            <a:ext cx="5675086" cy="5854700"/>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2" name="Rubrik 1">
            <a:extLst>
              <a:ext uri="{FF2B5EF4-FFF2-40B4-BE49-F238E27FC236}">
                <a16:creationId xmlns:a16="http://schemas.microsoft.com/office/drawing/2014/main" id="{5D431B0A-152F-7B43-8F8B-4C1E8A8BFD10}"/>
              </a:ext>
            </a:extLst>
          </p:cNvPr>
          <p:cNvSpPr>
            <a:spLocks noGrp="1"/>
          </p:cNvSpPr>
          <p:nvPr>
            <p:ph type="title"/>
          </p:nvPr>
        </p:nvSpPr>
        <p:spPr>
          <a:xfrm>
            <a:off x="958852" y="1562333"/>
            <a:ext cx="5337776" cy="1472360"/>
          </a:xfrm>
        </p:spPr>
        <p:txBody>
          <a:bodyPr/>
          <a:lstStyle/>
          <a:p>
            <a:r>
              <a:rPr lang="sv-SE" dirty="0"/>
              <a:t>STEP UP – för att stödja omställningen</a:t>
            </a:r>
          </a:p>
        </p:txBody>
      </p:sp>
      <p:sp>
        <p:nvSpPr>
          <p:cNvPr id="3" name="Platshållare för innehåll 2">
            <a:extLst>
              <a:ext uri="{FF2B5EF4-FFF2-40B4-BE49-F238E27FC236}">
                <a16:creationId xmlns:a16="http://schemas.microsoft.com/office/drawing/2014/main" id="{6361E14F-CBC8-9343-8F3C-B35487CAABC3}"/>
              </a:ext>
            </a:extLst>
          </p:cNvPr>
          <p:cNvSpPr>
            <a:spLocks noGrp="1"/>
          </p:cNvSpPr>
          <p:nvPr>
            <p:ph idx="1"/>
          </p:nvPr>
        </p:nvSpPr>
        <p:spPr>
          <a:xfrm>
            <a:off x="958851" y="2871381"/>
            <a:ext cx="5137149" cy="3266529"/>
          </a:xfrm>
        </p:spPr>
        <p:txBody>
          <a:bodyPr/>
          <a:lstStyle/>
          <a:p>
            <a:r>
              <a:rPr lang="sv-SE" dirty="0"/>
              <a:t>STEP-UP är ett stödsystem för ert arbete och består av utbildning och stödmaterial för fördjupad och breddad kunskap om evidensbaserad handläggning av psykisk ohälsa inom primärvården.</a:t>
            </a:r>
          </a:p>
          <a:p>
            <a:pPr marL="0" indent="0">
              <a:buNone/>
            </a:pPr>
            <a:endParaRPr lang="sv-SE" dirty="0"/>
          </a:p>
        </p:txBody>
      </p:sp>
      <p:sp>
        <p:nvSpPr>
          <p:cNvPr id="4" name="textruta 3">
            <a:extLst>
              <a:ext uri="{FF2B5EF4-FFF2-40B4-BE49-F238E27FC236}">
                <a16:creationId xmlns:a16="http://schemas.microsoft.com/office/drawing/2014/main" id="{B2E83345-3DDF-904B-BB1C-829027A3F188}"/>
              </a:ext>
            </a:extLst>
          </p:cNvPr>
          <p:cNvSpPr txBox="1"/>
          <p:nvPr/>
        </p:nvSpPr>
        <p:spPr>
          <a:xfrm>
            <a:off x="6972633" y="3031884"/>
            <a:ext cx="2070184" cy="491482"/>
          </a:xfrm>
          <a:prstGeom prst="rect">
            <a:avLst/>
          </a:prstGeom>
          <a:noFill/>
        </p:spPr>
        <p:txBody>
          <a:bodyPr wrap="square" rtlCol="0">
            <a:noAutofit/>
          </a:bodyPr>
          <a:lstStyle/>
          <a:p>
            <a:r>
              <a:rPr lang="sv-SE" sz="1600">
                <a:latin typeface="Calibri" panose="020F0502020204030204" pitchFamily="34" charset="0"/>
                <a:cs typeface="Calibri" panose="020F0502020204030204" pitchFamily="34" charset="0"/>
              </a:rPr>
              <a:t>Digitala kurser</a:t>
            </a:r>
          </a:p>
        </p:txBody>
      </p:sp>
      <p:sp>
        <p:nvSpPr>
          <p:cNvPr id="5" name="textruta 4">
            <a:extLst>
              <a:ext uri="{FF2B5EF4-FFF2-40B4-BE49-F238E27FC236}">
                <a16:creationId xmlns:a16="http://schemas.microsoft.com/office/drawing/2014/main" id="{86B87E7B-D374-2849-BD63-9DC5029B8789}"/>
              </a:ext>
            </a:extLst>
          </p:cNvPr>
          <p:cNvSpPr txBox="1"/>
          <p:nvPr/>
        </p:nvSpPr>
        <p:spPr>
          <a:xfrm>
            <a:off x="6972633" y="5471099"/>
            <a:ext cx="2070184" cy="491482"/>
          </a:xfrm>
          <a:prstGeom prst="rect">
            <a:avLst/>
          </a:prstGeom>
          <a:noFill/>
        </p:spPr>
        <p:txBody>
          <a:bodyPr wrap="square" rtlCol="0">
            <a:noAutofit/>
          </a:bodyPr>
          <a:lstStyle/>
          <a:p>
            <a:r>
              <a:rPr lang="sv-SE" sz="1600" dirty="0">
                <a:latin typeface="Calibri" panose="020F0502020204030204" pitchFamily="34" charset="0"/>
                <a:cs typeface="Calibri" panose="020F0502020204030204" pitchFamily="34" charset="0"/>
              </a:rPr>
              <a:t>Stödmaterial</a:t>
            </a:r>
          </a:p>
        </p:txBody>
      </p:sp>
      <p:sp>
        <p:nvSpPr>
          <p:cNvPr id="6" name="textruta 5">
            <a:extLst>
              <a:ext uri="{FF2B5EF4-FFF2-40B4-BE49-F238E27FC236}">
                <a16:creationId xmlns:a16="http://schemas.microsoft.com/office/drawing/2014/main" id="{62EA45CE-4D9B-5A4E-B2C5-47FF1D4BF41E}"/>
              </a:ext>
            </a:extLst>
          </p:cNvPr>
          <p:cNvSpPr txBox="1"/>
          <p:nvPr/>
        </p:nvSpPr>
        <p:spPr>
          <a:xfrm>
            <a:off x="9643858" y="3031884"/>
            <a:ext cx="2070184" cy="491482"/>
          </a:xfrm>
          <a:prstGeom prst="rect">
            <a:avLst/>
          </a:prstGeom>
          <a:noFill/>
        </p:spPr>
        <p:txBody>
          <a:bodyPr wrap="square" rtlCol="0">
            <a:noAutofit/>
          </a:bodyPr>
          <a:lstStyle/>
          <a:p>
            <a:r>
              <a:rPr lang="sv-SE" sz="1600" err="1">
                <a:latin typeface="Calibri" panose="020F0502020204030204" pitchFamily="34" charset="0"/>
                <a:cs typeface="Calibri" panose="020F0502020204030204" pitchFamily="34" charset="0"/>
              </a:rPr>
              <a:t>Webbinarier</a:t>
            </a:r>
            <a:endParaRPr lang="sv-SE" sz="1600">
              <a:latin typeface="Calibri" panose="020F0502020204030204" pitchFamily="34" charset="0"/>
              <a:cs typeface="Calibri" panose="020F0502020204030204" pitchFamily="34" charset="0"/>
            </a:endParaRPr>
          </a:p>
        </p:txBody>
      </p:sp>
      <p:sp>
        <p:nvSpPr>
          <p:cNvPr id="10" name="textruta 9">
            <a:extLst>
              <a:ext uri="{FF2B5EF4-FFF2-40B4-BE49-F238E27FC236}">
                <a16:creationId xmlns:a16="http://schemas.microsoft.com/office/drawing/2014/main" id="{6F7FC21F-6722-D545-83B8-87C7DF821AF5}"/>
              </a:ext>
            </a:extLst>
          </p:cNvPr>
          <p:cNvSpPr txBox="1"/>
          <p:nvPr/>
        </p:nvSpPr>
        <p:spPr>
          <a:xfrm>
            <a:off x="9653726" y="5471099"/>
            <a:ext cx="2070184" cy="491482"/>
          </a:xfrm>
          <a:prstGeom prst="rect">
            <a:avLst/>
          </a:prstGeom>
          <a:noFill/>
        </p:spPr>
        <p:txBody>
          <a:bodyPr wrap="square" rtlCol="0">
            <a:noAutofit/>
          </a:bodyPr>
          <a:lstStyle/>
          <a:p>
            <a:r>
              <a:rPr lang="sv-SE" sz="1600">
                <a:latin typeface="Calibri" panose="020F0502020204030204" pitchFamily="34" charset="0"/>
                <a:cs typeface="Calibri" panose="020F0502020204030204" pitchFamily="34" charset="0"/>
              </a:rPr>
              <a:t>Journalmallar</a:t>
            </a:r>
          </a:p>
        </p:txBody>
      </p:sp>
      <p:pic>
        <p:nvPicPr>
          <p:cNvPr id="17" name="Bildobjekt 16">
            <a:extLst>
              <a:ext uri="{FF2B5EF4-FFF2-40B4-BE49-F238E27FC236}">
                <a16:creationId xmlns:a16="http://schemas.microsoft.com/office/drawing/2014/main" id="{BC272D15-4240-D841-98D4-221DBCDE76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32986" y="3960256"/>
            <a:ext cx="1949474" cy="1510843"/>
          </a:xfrm>
          <a:prstGeom prst="rect">
            <a:avLst/>
          </a:prstGeom>
        </p:spPr>
      </p:pic>
      <p:pic>
        <p:nvPicPr>
          <p:cNvPr id="18" name="Bildobjekt 17">
            <a:extLst>
              <a:ext uri="{FF2B5EF4-FFF2-40B4-BE49-F238E27FC236}">
                <a16:creationId xmlns:a16="http://schemas.microsoft.com/office/drawing/2014/main" id="{2936224F-8A8D-1946-903A-FE930784390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714082" y="1521041"/>
            <a:ext cx="1949474" cy="1510843"/>
          </a:xfrm>
          <a:prstGeom prst="rect">
            <a:avLst/>
          </a:prstGeom>
        </p:spPr>
      </p:pic>
      <p:pic>
        <p:nvPicPr>
          <p:cNvPr id="19" name="Bildobjekt 18">
            <a:extLst>
              <a:ext uri="{FF2B5EF4-FFF2-40B4-BE49-F238E27FC236}">
                <a16:creationId xmlns:a16="http://schemas.microsoft.com/office/drawing/2014/main" id="{FD33966B-7F69-FB41-B518-645B99F6F40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39360" y="3960256"/>
            <a:ext cx="1949474" cy="1510843"/>
          </a:xfrm>
          <a:prstGeom prst="rect">
            <a:avLst/>
          </a:prstGeom>
        </p:spPr>
      </p:pic>
      <p:pic>
        <p:nvPicPr>
          <p:cNvPr id="20" name="Bildobjekt 19">
            <a:extLst>
              <a:ext uri="{FF2B5EF4-FFF2-40B4-BE49-F238E27FC236}">
                <a16:creationId xmlns:a16="http://schemas.microsoft.com/office/drawing/2014/main" id="{F6D38DB2-4060-1843-B8B9-E01D99F9F89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32986" y="1502843"/>
            <a:ext cx="1949474" cy="1510843"/>
          </a:xfrm>
          <a:prstGeom prst="rect">
            <a:avLst/>
          </a:prstGeom>
        </p:spPr>
      </p:pic>
    </p:spTree>
    <p:extLst>
      <p:ext uri="{BB962C8B-B14F-4D97-AF65-F5344CB8AC3E}">
        <p14:creationId xmlns:p14="http://schemas.microsoft.com/office/powerpoint/2010/main" val="21167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ratbubbla till höger 39">
            <a:extLst>
              <a:ext uri="{FF2B5EF4-FFF2-40B4-BE49-F238E27FC236}">
                <a16:creationId xmlns:a16="http://schemas.microsoft.com/office/drawing/2014/main" id="{69F1AC8F-093A-7849-BF36-85A1FDBDC159}"/>
              </a:ext>
            </a:extLst>
          </p:cNvPr>
          <p:cNvSpPr/>
          <p:nvPr/>
        </p:nvSpPr>
        <p:spPr bwMode="auto">
          <a:xfrm>
            <a:off x="645123" y="2188354"/>
            <a:ext cx="3422316" cy="1559696"/>
          </a:xfrm>
          <a:prstGeom prst="rightArrowCallout">
            <a:avLst>
              <a:gd name="adj1" fmla="val 21270"/>
              <a:gd name="adj2" fmla="val 18370"/>
              <a:gd name="adj3" fmla="val 19475"/>
              <a:gd name="adj4" fmla="val 76184"/>
            </a:avLst>
          </a:prstGeom>
          <a:solidFill>
            <a:srgbClr val="D5E4EC"/>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41" name="Pratbubbla till höger 40">
            <a:extLst>
              <a:ext uri="{FF2B5EF4-FFF2-40B4-BE49-F238E27FC236}">
                <a16:creationId xmlns:a16="http://schemas.microsoft.com/office/drawing/2014/main" id="{0F112AB3-B3AD-B54B-A903-4309F4325F3A}"/>
              </a:ext>
            </a:extLst>
          </p:cNvPr>
          <p:cNvSpPr/>
          <p:nvPr/>
        </p:nvSpPr>
        <p:spPr bwMode="auto">
          <a:xfrm>
            <a:off x="4014348" y="2202248"/>
            <a:ext cx="3089572" cy="1545801"/>
          </a:xfrm>
          <a:prstGeom prst="rightArrowCallout">
            <a:avLst>
              <a:gd name="adj1" fmla="val 21270"/>
              <a:gd name="adj2" fmla="val 18370"/>
              <a:gd name="adj3" fmla="val 19475"/>
              <a:gd name="adj4" fmla="val 76184"/>
            </a:avLst>
          </a:prstGeom>
          <a:solidFill>
            <a:srgbClr val="D5E4EC"/>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42" name="Pratbubbla till höger 41">
            <a:extLst>
              <a:ext uri="{FF2B5EF4-FFF2-40B4-BE49-F238E27FC236}">
                <a16:creationId xmlns:a16="http://schemas.microsoft.com/office/drawing/2014/main" id="{060584F0-955B-D544-9C37-820658ABA1CE}"/>
              </a:ext>
            </a:extLst>
          </p:cNvPr>
          <p:cNvSpPr/>
          <p:nvPr/>
        </p:nvSpPr>
        <p:spPr bwMode="auto">
          <a:xfrm rot="5400000">
            <a:off x="7305359" y="1984108"/>
            <a:ext cx="2085808" cy="2494303"/>
          </a:xfrm>
          <a:prstGeom prst="rightArrowCallout">
            <a:avLst>
              <a:gd name="adj1" fmla="val 18942"/>
              <a:gd name="adj2" fmla="val 18370"/>
              <a:gd name="adj3" fmla="val 14238"/>
              <a:gd name="adj4" fmla="val 75575"/>
            </a:avLst>
          </a:prstGeom>
          <a:solidFill>
            <a:srgbClr val="D5E4EC"/>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43" name="Rektangel 42">
            <a:extLst>
              <a:ext uri="{FF2B5EF4-FFF2-40B4-BE49-F238E27FC236}">
                <a16:creationId xmlns:a16="http://schemas.microsoft.com/office/drawing/2014/main" id="{BA73DD17-2057-3748-BF3D-6C3F12B9F1BD}"/>
              </a:ext>
            </a:extLst>
          </p:cNvPr>
          <p:cNvSpPr/>
          <p:nvPr/>
        </p:nvSpPr>
        <p:spPr bwMode="auto">
          <a:xfrm>
            <a:off x="2957332" y="4274162"/>
            <a:ext cx="8799239" cy="2095243"/>
          </a:xfrm>
          <a:prstGeom prst="rect">
            <a:avLst/>
          </a:prstGeom>
          <a:solidFill>
            <a:srgbClr val="D5E4EC"/>
          </a:solidFill>
          <a:ln w="38100" cap="flat" cmpd="sng" algn="ctr">
            <a:solidFill>
              <a:srgbClr val="D5E4E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8" name="textruta 7">
            <a:extLst>
              <a:ext uri="{FF2B5EF4-FFF2-40B4-BE49-F238E27FC236}">
                <a16:creationId xmlns:a16="http://schemas.microsoft.com/office/drawing/2014/main" id="{2CB77F71-A937-8D4E-A23E-30B2D83BBB64}"/>
              </a:ext>
            </a:extLst>
          </p:cNvPr>
          <p:cNvSpPr txBox="1"/>
          <p:nvPr/>
        </p:nvSpPr>
        <p:spPr>
          <a:xfrm>
            <a:off x="570349" y="3088715"/>
            <a:ext cx="2695706" cy="1340416"/>
          </a:xfrm>
          <a:prstGeom prst="rect">
            <a:avLst/>
          </a:prstGeom>
          <a:noFill/>
        </p:spPr>
        <p:txBody>
          <a:bodyPr wrap="square" lIns="91440" tIns="45720" rIns="91440" bIns="45720" rtlCol="0" anchor="t">
            <a:noAutofit/>
          </a:bodyPr>
          <a:lstStyle/>
          <a:p>
            <a:r>
              <a:rPr lang="sv-SE" sz="1600">
                <a:latin typeface="Calibri"/>
                <a:ea typeface="Geneva"/>
                <a:cs typeface="Calibri"/>
              </a:rPr>
              <a:t>Betänkande</a:t>
            </a:r>
            <a:br>
              <a:rPr lang="sv-SE" sz="1600">
                <a:latin typeface="Calibri" panose="020F0502020204030204" pitchFamily="34" charset="0"/>
                <a:cs typeface="Calibri" panose="020F0502020204030204" pitchFamily="34" charset="0"/>
              </a:rPr>
            </a:br>
            <a:r>
              <a:rPr lang="sv-SE" sz="1600">
                <a:latin typeface="Calibri"/>
                <a:ea typeface="Geneva"/>
                <a:cs typeface="Calibri"/>
              </a:rPr>
              <a:t>”God och nära vård”</a:t>
            </a:r>
          </a:p>
        </p:txBody>
      </p:sp>
      <p:sp>
        <p:nvSpPr>
          <p:cNvPr id="10" name="textruta 9">
            <a:extLst>
              <a:ext uri="{FF2B5EF4-FFF2-40B4-BE49-F238E27FC236}">
                <a16:creationId xmlns:a16="http://schemas.microsoft.com/office/drawing/2014/main" id="{11418977-647A-6048-8111-663931B1D7A1}"/>
              </a:ext>
            </a:extLst>
          </p:cNvPr>
          <p:cNvSpPr txBox="1"/>
          <p:nvPr/>
        </p:nvSpPr>
        <p:spPr>
          <a:xfrm>
            <a:off x="3991290" y="3106326"/>
            <a:ext cx="2345087" cy="751551"/>
          </a:xfrm>
          <a:prstGeom prst="rect">
            <a:avLst/>
          </a:prstGeom>
          <a:noFill/>
        </p:spPr>
        <p:txBody>
          <a:bodyPr wrap="square" rtlCol="0">
            <a:noAutofit/>
          </a:bodyPr>
          <a:lstStyle/>
          <a:p>
            <a:r>
              <a:rPr lang="sv-SE" sz="1600">
                <a:latin typeface="Calibri" panose="020F0502020204030204" pitchFamily="34" charset="0"/>
                <a:cs typeface="Calibri" panose="020F0502020204030204" pitchFamily="34" charset="0"/>
              </a:rPr>
              <a:t>Primärvårdsstrategi</a:t>
            </a:r>
            <a:br>
              <a:rPr lang="sv-SE" sz="1600">
                <a:latin typeface="Calibri" panose="020F0502020204030204" pitchFamily="34" charset="0"/>
                <a:cs typeface="Calibri" panose="020F0502020204030204" pitchFamily="34" charset="0"/>
              </a:rPr>
            </a:br>
            <a:r>
              <a:rPr lang="sv-SE" sz="1600">
                <a:latin typeface="Calibri" panose="020F0502020204030204" pitchFamily="34" charset="0"/>
                <a:cs typeface="Calibri" panose="020F0502020204030204" pitchFamily="34" charset="0"/>
              </a:rPr>
              <a:t>Region Stockholm</a:t>
            </a:r>
          </a:p>
        </p:txBody>
      </p:sp>
      <p:sp>
        <p:nvSpPr>
          <p:cNvPr id="12" name="textruta 11">
            <a:extLst>
              <a:ext uri="{FF2B5EF4-FFF2-40B4-BE49-F238E27FC236}">
                <a16:creationId xmlns:a16="http://schemas.microsoft.com/office/drawing/2014/main" id="{ED5191E2-77A4-6F49-A5CF-AE3915D0B6B0}"/>
              </a:ext>
            </a:extLst>
          </p:cNvPr>
          <p:cNvSpPr txBox="1"/>
          <p:nvPr/>
        </p:nvSpPr>
        <p:spPr>
          <a:xfrm>
            <a:off x="7113784" y="3104495"/>
            <a:ext cx="2494303" cy="612825"/>
          </a:xfrm>
          <a:prstGeom prst="rect">
            <a:avLst/>
          </a:prstGeom>
          <a:noFill/>
        </p:spPr>
        <p:txBody>
          <a:bodyPr wrap="square" lIns="91440" tIns="45720" rIns="91440" bIns="45720" rtlCol="0" anchor="t">
            <a:noAutofit/>
          </a:bodyPr>
          <a:lstStyle/>
          <a:p>
            <a:r>
              <a:rPr lang="sv-SE" sz="1600">
                <a:latin typeface="Calibri"/>
                <a:ea typeface="Geneva"/>
                <a:cs typeface="Calibri"/>
              </a:rPr>
              <a:t>Förfrågningsunderlag</a:t>
            </a:r>
            <a:br>
              <a:rPr lang="sv-SE" sz="1600">
                <a:latin typeface="Calibri" panose="020F0502020204030204" pitchFamily="34" charset="0"/>
                <a:cs typeface="Calibri" panose="020F0502020204030204" pitchFamily="34" charset="0"/>
              </a:rPr>
            </a:br>
            <a:r>
              <a:rPr lang="sv-SE" sz="1600">
                <a:latin typeface="Calibri"/>
                <a:ea typeface="Geneva"/>
                <a:cs typeface="Calibri"/>
              </a:rPr>
              <a:t>HLM 2021</a:t>
            </a:r>
          </a:p>
        </p:txBody>
      </p:sp>
      <p:sp>
        <p:nvSpPr>
          <p:cNvPr id="14" name="textruta 13">
            <a:extLst>
              <a:ext uri="{FF2B5EF4-FFF2-40B4-BE49-F238E27FC236}">
                <a16:creationId xmlns:a16="http://schemas.microsoft.com/office/drawing/2014/main" id="{55CD01C0-4081-7D40-9512-869599313552}"/>
              </a:ext>
            </a:extLst>
          </p:cNvPr>
          <p:cNvSpPr txBox="1"/>
          <p:nvPr/>
        </p:nvSpPr>
        <p:spPr>
          <a:xfrm>
            <a:off x="3492779" y="5884000"/>
            <a:ext cx="1494431" cy="354793"/>
          </a:xfrm>
          <a:prstGeom prst="rect">
            <a:avLst/>
          </a:prstGeom>
          <a:noFill/>
        </p:spPr>
        <p:txBody>
          <a:bodyPr wrap="square" rtlCol="0">
            <a:noAutofit/>
          </a:bodyPr>
          <a:lstStyle/>
          <a:p>
            <a:r>
              <a:rPr lang="sv-SE" sz="1600">
                <a:latin typeface="Calibri" panose="020F0502020204030204" pitchFamily="34" charset="0"/>
                <a:cs typeface="Calibri" panose="020F0502020204030204" pitchFamily="34" charset="0"/>
              </a:rPr>
              <a:t>Digitala kurser</a:t>
            </a:r>
          </a:p>
        </p:txBody>
      </p:sp>
      <p:sp>
        <p:nvSpPr>
          <p:cNvPr id="16" name="textruta 15">
            <a:extLst>
              <a:ext uri="{FF2B5EF4-FFF2-40B4-BE49-F238E27FC236}">
                <a16:creationId xmlns:a16="http://schemas.microsoft.com/office/drawing/2014/main" id="{DC4E3D5F-6DB1-5E4F-B74E-58A0A503B2BB}"/>
              </a:ext>
            </a:extLst>
          </p:cNvPr>
          <p:cNvSpPr txBox="1"/>
          <p:nvPr/>
        </p:nvSpPr>
        <p:spPr>
          <a:xfrm>
            <a:off x="7711874" y="5884000"/>
            <a:ext cx="1494431" cy="354793"/>
          </a:xfrm>
          <a:prstGeom prst="rect">
            <a:avLst/>
          </a:prstGeom>
          <a:noFill/>
        </p:spPr>
        <p:txBody>
          <a:bodyPr wrap="square" rtlCol="0">
            <a:noAutofit/>
          </a:bodyPr>
          <a:lstStyle/>
          <a:p>
            <a:r>
              <a:rPr lang="sv-SE" sz="1600" dirty="0">
                <a:latin typeface="Calibri" panose="020F0502020204030204" pitchFamily="34" charset="0"/>
                <a:cs typeface="Calibri" panose="020F0502020204030204" pitchFamily="34" charset="0"/>
              </a:rPr>
              <a:t>Stödmaterial</a:t>
            </a:r>
          </a:p>
        </p:txBody>
      </p:sp>
      <p:sp>
        <p:nvSpPr>
          <p:cNvPr id="18" name="textruta 17">
            <a:extLst>
              <a:ext uri="{FF2B5EF4-FFF2-40B4-BE49-F238E27FC236}">
                <a16:creationId xmlns:a16="http://schemas.microsoft.com/office/drawing/2014/main" id="{EAB83635-4665-7049-A8DE-624033F0BB7B}"/>
              </a:ext>
            </a:extLst>
          </p:cNvPr>
          <p:cNvSpPr txBox="1"/>
          <p:nvPr/>
        </p:nvSpPr>
        <p:spPr>
          <a:xfrm>
            <a:off x="5566457" y="5884000"/>
            <a:ext cx="1494431" cy="354793"/>
          </a:xfrm>
          <a:prstGeom prst="rect">
            <a:avLst/>
          </a:prstGeom>
          <a:noFill/>
        </p:spPr>
        <p:txBody>
          <a:bodyPr wrap="square" rtlCol="0">
            <a:noAutofit/>
          </a:bodyPr>
          <a:lstStyle/>
          <a:p>
            <a:r>
              <a:rPr lang="sv-SE" sz="1600" err="1">
                <a:latin typeface="Calibri" panose="020F0502020204030204" pitchFamily="34" charset="0"/>
                <a:cs typeface="Calibri" panose="020F0502020204030204" pitchFamily="34" charset="0"/>
              </a:rPr>
              <a:t>Webbinarier</a:t>
            </a:r>
            <a:endParaRPr lang="sv-SE" sz="1600">
              <a:latin typeface="Calibri" panose="020F0502020204030204" pitchFamily="34" charset="0"/>
              <a:cs typeface="Calibri" panose="020F0502020204030204" pitchFamily="34" charset="0"/>
            </a:endParaRPr>
          </a:p>
        </p:txBody>
      </p:sp>
      <p:sp>
        <p:nvSpPr>
          <p:cNvPr id="44" name="textruta 43">
            <a:extLst>
              <a:ext uri="{FF2B5EF4-FFF2-40B4-BE49-F238E27FC236}">
                <a16:creationId xmlns:a16="http://schemas.microsoft.com/office/drawing/2014/main" id="{4438C809-97EA-CD49-9BF1-659AAAF97C84}"/>
              </a:ext>
            </a:extLst>
          </p:cNvPr>
          <p:cNvSpPr txBox="1"/>
          <p:nvPr/>
        </p:nvSpPr>
        <p:spPr>
          <a:xfrm>
            <a:off x="3045885" y="4302584"/>
            <a:ext cx="6549530" cy="612825"/>
          </a:xfrm>
          <a:prstGeom prst="rect">
            <a:avLst/>
          </a:prstGeom>
          <a:noFill/>
        </p:spPr>
        <p:txBody>
          <a:bodyPr wrap="square" rtlCol="0">
            <a:noAutofit/>
          </a:bodyPr>
          <a:lstStyle/>
          <a:p>
            <a:pPr algn="l"/>
            <a:r>
              <a:rPr lang="sv-SE" sz="2400" b="1">
                <a:solidFill>
                  <a:srgbClr val="27769F"/>
                </a:solidFill>
                <a:latin typeface="Calibri" panose="020F0502020204030204" pitchFamily="34" charset="0"/>
                <a:cs typeface="Calibri" panose="020F0502020204030204" pitchFamily="34" charset="0"/>
              </a:rPr>
              <a:t>STEP-UP – stödsystem för förändringsarbete</a:t>
            </a:r>
          </a:p>
        </p:txBody>
      </p:sp>
      <p:sp>
        <p:nvSpPr>
          <p:cNvPr id="45" name="Rubrik 1">
            <a:extLst>
              <a:ext uri="{FF2B5EF4-FFF2-40B4-BE49-F238E27FC236}">
                <a16:creationId xmlns:a16="http://schemas.microsoft.com/office/drawing/2014/main" id="{502A31F7-35E9-4847-92FE-E70FAD275BAD}"/>
              </a:ext>
            </a:extLst>
          </p:cNvPr>
          <p:cNvSpPr>
            <a:spLocks noGrp="1"/>
          </p:cNvSpPr>
          <p:nvPr>
            <p:ph type="title"/>
          </p:nvPr>
        </p:nvSpPr>
        <p:spPr>
          <a:xfrm>
            <a:off x="645123" y="1263009"/>
            <a:ext cx="10267949" cy="637623"/>
          </a:xfrm>
        </p:spPr>
        <p:txBody>
          <a:bodyPr/>
          <a:lstStyle/>
          <a:p>
            <a:r>
              <a:rPr lang="sv-SE" b="1"/>
              <a:t>Bakgrund till STEP-UP</a:t>
            </a:r>
          </a:p>
        </p:txBody>
      </p:sp>
      <p:sp>
        <p:nvSpPr>
          <p:cNvPr id="46" name="textruta 45">
            <a:extLst>
              <a:ext uri="{FF2B5EF4-FFF2-40B4-BE49-F238E27FC236}">
                <a16:creationId xmlns:a16="http://schemas.microsoft.com/office/drawing/2014/main" id="{A64A017D-16D4-F743-BFDB-73B85C95256F}"/>
              </a:ext>
            </a:extLst>
          </p:cNvPr>
          <p:cNvSpPr txBox="1"/>
          <p:nvPr/>
        </p:nvSpPr>
        <p:spPr>
          <a:xfrm>
            <a:off x="9829028" y="5884000"/>
            <a:ext cx="1494431" cy="354793"/>
          </a:xfrm>
          <a:prstGeom prst="rect">
            <a:avLst/>
          </a:prstGeom>
          <a:noFill/>
        </p:spPr>
        <p:txBody>
          <a:bodyPr wrap="square" rtlCol="0">
            <a:noAutofit/>
          </a:bodyPr>
          <a:lstStyle/>
          <a:p>
            <a:r>
              <a:rPr lang="sv-SE" sz="1600">
                <a:latin typeface="Calibri" panose="020F0502020204030204" pitchFamily="34" charset="0"/>
                <a:cs typeface="Calibri" panose="020F0502020204030204" pitchFamily="34" charset="0"/>
              </a:rPr>
              <a:t>Journalmallar</a:t>
            </a:r>
          </a:p>
        </p:txBody>
      </p:sp>
      <p:pic>
        <p:nvPicPr>
          <p:cNvPr id="53" name="Bildobjekt 52">
            <a:extLst>
              <a:ext uri="{FF2B5EF4-FFF2-40B4-BE49-F238E27FC236}">
                <a16:creationId xmlns:a16="http://schemas.microsoft.com/office/drawing/2014/main" id="{E4EEC178-C6D3-D443-946A-9F6A4C3978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11874" y="4709941"/>
            <a:ext cx="1574874" cy="1220528"/>
          </a:xfrm>
          <a:prstGeom prst="rect">
            <a:avLst/>
          </a:prstGeom>
        </p:spPr>
      </p:pic>
      <p:pic>
        <p:nvPicPr>
          <p:cNvPr id="55" name="Bildobjekt 54">
            <a:extLst>
              <a:ext uri="{FF2B5EF4-FFF2-40B4-BE49-F238E27FC236}">
                <a16:creationId xmlns:a16="http://schemas.microsoft.com/office/drawing/2014/main" id="{6BD91BF5-CCD8-D846-A45D-A46235894BC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26236" y="4698881"/>
            <a:ext cx="1574874" cy="1220528"/>
          </a:xfrm>
          <a:prstGeom prst="rect">
            <a:avLst/>
          </a:prstGeom>
        </p:spPr>
      </p:pic>
      <p:pic>
        <p:nvPicPr>
          <p:cNvPr id="57" name="Bildobjekt 56">
            <a:extLst>
              <a:ext uri="{FF2B5EF4-FFF2-40B4-BE49-F238E27FC236}">
                <a16:creationId xmlns:a16="http://schemas.microsoft.com/office/drawing/2014/main" id="{8B270813-4D68-8A40-9CEB-7EBE06868B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48584" y="4686433"/>
            <a:ext cx="1574874" cy="1220528"/>
          </a:xfrm>
          <a:prstGeom prst="rect">
            <a:avLst/>
          </a:prstGeom>
        </p:spPr>
      </p:pic>
      <p:pic>
        <p:nvPicPr>
          <p:cNvPr id="59" name="Bildobjekt 58">
            <a:extLst>
              <a:ext uri="{FF2B5EF4-FFF2-40B4-BE49-F238E27FC236}">
                <a16:creationId xmlns:a16="http://schemas.microsoft.com/office/drawing/2014/main" id="{60148599-39DD-9D42-A674-0778D496B0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68976" y="4712708"/>
            <a:ext cx="1574874" cy="1220528"/>
          </a:xfrm>
          <a:prstGeom prst="rect">
            <a:avLst/>
          </a:prstGeom>
        </p:spPr>
      </p:pic>
      <p:grpSp>
        <p:nvGrpSpPr>
          <p:cNvPr id="62" name="Grupp 61">
            <a:extLst>
              <a:ext uri="{FF2B5EF4-FFF2-40B4-BE49-F238E27FC236}">
                <a16:creationId xmlns:a16="http://schemas.microsoft.com/office/drawing/2014/main" id="{B13A6056-AC4C-4645-8C37-94ADC8ABFA03}"/>
              </a:ext>
            </a:extLst>
          </p:cNvPr>
          <p:cNvGrpSpPr/>
          <p:nvPr/>
        </p:nvGrpSpPr>
        <p:grpSpPr>
          <a:xfrm>
            <a:off x="1415619" y="1909148"/>
            <a:ext cx="959280" cy="1162535"/>
            <a:chOff x="1377519" y="1909148"/>
            <a:chExt cx="959280" cy="1162535"/>
          </a:xfrm>
        </p:grpSpPr>
        <p:sp>
          <p:nvSpPr>
            <p:cNvPr id="60" name="Rektangel med rundade hörn 59">
              <a:extLst>
                <a:ext uri="{FF2B5EF4-FFF2-40B4-BE49-F238E27FC236}">
                  <a16:creationId xmlns:a16="http://schemas.microsoft.com/office/drawing/2014/main" id="{E1E230B6-3BBB-0147-8CC0-F0CA8052778C}"/>
                </a:ext>
              </a:extLst>
            </p:cNvPr>
            <p:cNvSpPr/>
            <p:nvPr/>
          </p:nvSpPr>
          <p:spPr bwMode="auto">
            <a:xfrm>
              <a:off x="1513490" y="1923970"/>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1" name="Rektangel med rundade hörn 60">
              <a:extLst>
                <a:ext uri="{FF2B5EF4-FFF2-40B4-BE49-F238E27FC236}">
                  <a16:creationId xmlns:a16="http://schemas.microsoft.com/office/drawing/2014/main" id="{2C40F445-ACBC-044F-81CE-4A733448353A}"/>
                </a:ext>
              </a:extLst>
            </p:cNvPr>
            <p:cNvSpPr/>
            <p:nvPr/>
          </p:nvSpPr>
          <p:spPr bwMode="auto">
            <a:xfrm>
              <a:off x="1444120" y="1987031"/>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49" name="Bildobjekt 48" descr="En bild som visar text, tecken, mörk, nära&#10;&#10;Automatiskt genererad beskrivning">
              <a:extLst>
                <a:ext uri="{FF2B5EF4-FFF2-40B4-BE49-F238E27FC236}">
                  <a16:creationId xmlns:a16="http://schemas.microsoft.com/office/drawing/2014/main" id="{8900F4A2-5F0D-4B48-8D3D-27F5FD8731A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7519" y="1909148"/>
              <a:ext cx="959280" cy="1162535"/>
            </a:xfrm>
            <a:prstGeom prst="rect">
              <a:avLst/>
            </a:prstGeom>
          </p:spPr>
        </p:pic>
      </p:grpSp>
      <p:grpSp>
        <p:nvGrpSpPr>
          <p:cNvPr id="63" name="Grupp 62">
            <a:extLst>
              <a:ext uri="{FF2B5EF4-FFF2-40B4-BE49-F238E27FC236}">
                <a16:creationId xmlns:a16="http://schemas.microsoft.com/office/drawing/2014/main" id="{26DFA02C-85DD-E84D-A752-F2E3105CF63C}"/>
              </a:ext>
            </a:extLst>
          </p:cNvPr>
          <p:cNvGrpSpPr/>
          <p:nvPr/>
        </p:nvGrpSpPr>
        <p:grpSpPr>
          <a:xfrm>
            <a:off x="4730319" y="1909148"/>
            <a:ext cx="959280" cy="1162535"/>
            <a:chOff x="1377519" y="1909148"/>
            <a:chExt cx="959280" cy="1162535"/>
          </a:xfrm>
        </p:grpSpPr>
        <p:sp>
          <p:nvSpPr>
            <p:cNvPr id="64" name="Rektangel med rundade hörn 63">
              <a:extLst>
                <a:ext uri="{FF2B5EF4-FFF2-40B4-BE49-F238E27FC236}">
                  <a16:creationId xmlns:a16="http://schemas.microsoft.com/office/drawing/2014/main" id="{00191F7B-8E9B-F947-8B4E-5159DC39A425}"/>
                </a:ext>
              </a:extLst>
            </p:cNvPr>
            <p:cNvSpPr/>
            <p:nvPr/>
          </p:nvSpPr>
          <p:spPr bwMode="auto">
            <a:xfrm>
              <a:off x="1513490" y="1923970"/>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5" name="Rektangel med rundade hörn 64">
              <a:extLst>
                <a:ext uri="{FF2B5EF4-FFF2-40B4-BE49-F238E27FC236}">
                  <a16:creationId xmlns:a16="http://schemas.microsoft.com/office/drawing/2014/main" id="{B15B3360-4DF8-024B-A88B-E5D66DADCAA9}"/>
                </a:ext>
              </a:extLst>
            </p:cNvPr>
            <p:cNvSpPr/>
            <p:nvPr/>
          </p:nvSpPr>
          <p:spPr bwMode="auto">
            <a:xfrm>
              <a:off x="1444120" y="1987031"/>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66" name="Bildobjekt 65" descr="En bild som visar text, tecken, mörk, nära&#10;&#10;Automatiskt genererad beskrivning">
              <a:extLst>
                <a:ext uri="{FF2B5EF4-FFF2-40B4-BE49-F238E27FC236}">
                  <a16:creationId xmlns:a16="http://schemas.microsoft.com/office/drawing/2014/main" id="{D2B8D352-BE7E-AE4A-B67F-734ADD66B3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7519" y="1909148"/>
              <a:ext cx="959280" cy="1162535"/>
            </a:xfrm>
            <a:prstGeom prst="rect">
              <a:avLst/>
            </a:prstGeom>
          </p:spPr>
        </p:pic>
      </p:grpSp>
      <p:grpSp>
        <p:nvGrpSpPr>
          <p:cNvPr id="67" name="Grupp 66">
            <a:extLst>
              <a:ext uri="{FF2B5EF4-FFF2-40B4-BE49-F238E27FC236}">
                <a16:creationId xmlns:a16="http://schemas.microsoft.com/office/drawing/2014/main" id="{BE5304A0-D951-074E-BB36-C6AD1C68FC89}"/>
              </a:ext>
            </a:extLst>
          </p:cNvPr>
          <p:cNvGrpSpPr/>
          <p:nvPr/>
        </p:nvGrpSpPr>
        <p:grpSpPr>
          <a:xfrm>
            <a:off x="7816419" y="1909148"/>
            <a:ext cx="959280" cy="1162535"/>
            <a:chOff x="1377519" y="1909148"/>
            <a:chExt cx="959280" cy="1162535"/>
          </a:xfrm>
        </p:grpSpPr>
        <p:sp>
          <p:nvSpPr>
            <p:cNvPr id="68" name="Rektangel med rundade hörn 67">
              <a:extLst>
                <a:ext uri="{FF2B5EF4-FFF2-40B4-BE49-F238E27FC236}">
                  <a16:creationId xmlns:a16="http://schemas.microsoft.com/office/drawing/2014/main" id="{1047A4FE-05D0-7248-8EB4-C2606CD3E109}"/>
                </a:ext>
              </a:extLst>
            </p:cNvPr>
            <p:cNvSpPr/>
            <p:nvPr/>
          </p:nvSpPr>
          <p:spPr bwMode="auto">
            <a:xfrm>
              <a:off x="1513490" y="1923970"/>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9" name="Rektangel med rundade hörn 68">
              <a:extLst>
                <a:ext uri="{FF2B5EF4-FFF2-40B4-BE49-F238E27FC236}">
                  <a16:creationId xmlns:a16="http://schemas.microsoft.com/office/drawing/2014/main" id="{8243BF44-A834-E34F-8BC0-4E12E80AC234}"/>
                </a:ext>
              </a:extLst>
            </p:cNvPr>
            <p:cNvSpPr/>
            <p:nvPr/>
          </p:nvSpPr>
          <p:spPr bwMode="auto">
            <a:xfrm>
              <a:off x="1444120" y="1987031"/>
              <a:ext cx="763051" cy="1027335"/>
            </a:xfrm>
            <a:prstGeom prst="roundRect">
              <a:avLst>
                <a:gd name="adj" fmla="val 10882"/>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70" name="Bildobjekt 69" descr="En bild som visar text, tecken, mörk, nära&#10;&#10;Automatiskt genererad beskrivning">
              <a:extLst>
                <a:ext uri="{FF2B5EF4-FFF2-40B4-BE49-F238E27FC236}">
                  <a16:creationId xmlns:a16="http://schemas.microsoft.com/office/drawing/2014/main" id="{0029A610-A360-5940-9DC8-597BABD9F0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7519" y="1909148"/>
              <a:ext cx="959280" cy="1162535"/>
            </a:xfrm>
            <a:prstGeom prst="rect">
              <a:avLst/>
            </a:prstGeom>
          </p:spPr>
        </p:pic>
      </p:grpSp>
    </p:spTree>
    <p:extLst>
      <p:ext uri="{BB962C8B-B14F-4D97-AF65-F5344CB8AC3E}">
        <p14:creationId xmlns:p14="http://schemas.microsoft.com/office/powerpoint/2010/main" val="11965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E41BF-384A-42A0-94EC-550C3A49BEF9}"/>
              </a:ext>
            </a:extLst>
          </p:cNvPr>
          <p:cNvSpPr>
            <a:spLocks noGrp="1"/>
          </p:cNvSpPr>
          <p:nvPr>
            <p:ph type="title"/>
          </p:nvPr>
        </p:nvSpPr>
        <p:spPr>
          <a:xfrm>
            <a:off x="0" y="1110173"/>
            <a:ext cx="12191999" cy="711531"/>
          </a:xfrm>
        </p:spPr>
        <p:txBody>
          <a:bodyPr/>
          <a:lstStyle/>
          <a:p>
            <a:pPr algn="ctr"/>
            <a:r>
              <a:rPr lang="sv-SE"/>
              <a:t>Om uppdraget psykisk ohälsa i primärvården</a:t>
            </a:r>
            <a:br>
              <a:rPr lang="sv-SE"/>
            </a:br>
            <a:endParaRPr lang="sv-SE"/>
          </a:p>
        </p:txBody>
      </p:sp>
      <p:pic>
        <p:nvPicPr>
          <p:cNvPr id="11" name="Bildobjekt 10">
            <a:extLst>
              <a:ext uri="{FF2B5EF4-FFF2-40B4-BE49-F238E27FC236}">
                <a16:creationId xmlns:a16="http://schemas.microsoft.com/office/drawing/2014/main" id="{15DCD0EB-85D0-C74D-9B26-F9C118B7E8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1649" y="1824550"/>
            <a:ext cx="6108700" cy="3434923"/>
          </a:xfrm>
          <a:prstGeom prst="rect">
            <a:avLst/>
          </a:prstGeom>
        </p:spPr>
      </p:pic>
      <p:sp>
        <p:nvSpPr>
          <p:cNvPr id="3" name="Rektangel 2">
            <a:hlinkClick r:id="rId4"/>
            <a:extLst>
              <a:ext uri="{FF2B5EF4-FFF2-40B4-BE49-F238E27FC236}">
                <a16:creationId xmlns:a16="http://schemas.microsoft.com/office/drawing/2014/main" id="{D5CF7952-5B47-1248-8D24-3B112DF0D93E}"/>
              </a:ext>
            </a:extLst>
          </p:cNvPr>
          <p:cNvSpPr/>
          <p:nvPr/>
        </p:nvSpPr>
        <p:spPr bwMode="auto">
          <a:xfrm>
            <a:off x="4343398" y="6030172"/>
            <a:ext cx="3505201" cy="480397"/>
          </a:xfrm>
          <a:prstGeom prst="rect">
            <a:avLst/>
          </a:prstGeom>
          <a:solidFill>
            <a:schemeClr val="accent1"/>
          </a:solidFill>
          <a:ln w="9525" cap="flat" cmpd="sng" algn="ctr">
            <a:solidFill>
              <a:srgbClr val="00346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r>
              <a:rPr lang="sv-SE">
                <a:solidFill>
                  <a:schemeClr val="bg1"/>
                </a:solidFill>
                <a:latin typeface="Calibri" panose="020F0502020204030204" pitchFamily="34" charset="0"/>
                <a:cs typeface="Calibri" panose="020F0502020204030204" pitchFamily="34" charset="0"/>
              </a:rPr>
              <a:t>Klicka här för att se filmen</a:t>
            </a:r>
          </a:p>
        </p:txBody>
      </p:sp>
      <p:sp>
        <p:nvSpPr>
          <p:cNvPr id="4" name="textruta 3">
            <a:extLst>
              <a:ext uri="{FF2B5EF4-FFF2-40B4-BE49-F238E27FC236}">
                <a16:creationId xmlns:a16="http://schemas.microsoft.com/office/drawing/2014/main" id="{BC0440CE-C989-DD4C-AD49-40AFB1166FD3}"/>
              </a:ext>
            </a:extLst>
          </p:cNvPr>
          <p:cNvSpPr txBox="1"/>
          <p:nvPr/>
        </p:nvSpPr>
        <p:spPr>
          <a:xfrm>
            <a:off x="1171978" y="5322834"/>
            <a:ext cx="10328856" cy="651016"/>
          </a:xfrm>
          <a:prstGeom prst="rect">
            <a:avLst/>
          </a:prstGeom>
          <a:noFill/>
        </p:spPr>
        <p:txBody>
          <a:bodyPr wrap="square" rtlCol="0">
            <a:noAutofit/>
          </a:bodyPr>
          <a:lstStyle/>
          <a:p>
            <a:r>
              <a:rPr lang="sv-SE" sz="1800" dirty="0" err="1">
                <a:latin typeface="Calibri" panose="020F0502020204030204" pitchFamily="34" charset="0"/>
                <a:cs typeface="Calibri" panose="020F0502020204030204" pitchFamily="34" charset="0"/>
              </a:rPr>
              <a:t>Lisabet</a:t>
            </a:r>
            <a:r>
              <a:rPr lang="sv-SE" sz="1800" dirty="0">
                <a:latin typeface="Calibri" panose="020F0502020204030204" pitchFamily="34" charset="0"/>
                <a:cs typeface="Calibri" panose="020F0502020204030204" pitchFamily="34" charset="0"/>
              </a:rPr>
              <a:t> Kollin introducerar STEP-UP och Anna </a:t>
            </a:r>
            <a:r>
              <a:rPr lang="sv-SE" sz="1800" dirty="0" err="1">
                <a:latin typeface="Calibri" panose="020F0502020204030204" pitchFamily="34" charset="0"/>
                <a:cs typeface="Calibri" panose="020F0502020204030204" pitchFamily="34" charset="0"/>
              </a:rPr>
              <a:t>Nergårdh</a:t>
            </a:r>
            <a:r>
              <a:rPr lang="sv-SE" sz="1800" dirty="0">
                <a:latin typeface="Calibri" panose="020F0502020204030204" pitchFamily="34" charset="0"/>
                <a:cs typeface="Calibri" panose="020F0502020204030204" pitchFamily="34" charset="0"/>
              </a:rPr>
              <a:t>, regeringens utredare bakom utredningen </a:t>
            </a:r>
            <a:br>
              <a:rPr lang="sv-SE" sz="1800" dirty="0">
                <a:latin typeface="Calibri" panose="020F0502020204030204" pitchFamily="34" charset="0"/>
                <a:cs typeface="Calibri" panose="020F0502020204030204" pitchFamily="34" charset="0"/>
              </a:rPr>
            </a:br>
            <a:r>
              <a:rPr lang="sv-SE" sz="1800" dirty="0">
                <a:latin typeface="Calibri" panose="020F0502020204030204" pitchFamily="34" charset="0"/>
                <a:cs typeface="Calibri" panose="020F0502020204030204" pitchFamily="34" charset="0"/>
              </a:rPr>
              <a:t>God och nära vård, sätter ett perspektiv till varför denna förändring gjorts.</a:t>
            </a:r>
          </a:p>
          <a:p>
            <a:endParaRPr lang="sv-SE"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51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9C1448D-0FF8-FE42-BDED-7ADE79ED15E7}"/>
              </a:ext>
            </a:extLst>
          </p:cNvPr>
          <p:cNvSpPr/>
          <p:nvPr/>
        </p:nvSpPr>
        <p:spPr bwMode="auto">
          <a:xfrm>
            <a:off x="8458200" y="1021976"/>
            <a:ext cx="3733800" cy="5836024"/>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5" name="Bildobjekt 4">
            <a:extLst>
              <a:ext uri="{FF2B5EF4-FFF2-40B4-BE49-F238E27FC236}">
                <a16:creationId xmlns:a16="http://schemas.microsoft.com/office/drawing/2014/main" id="{A2E6F105-A684-214E-8F68-E35CA2EBD629}"/>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8981557" y="1247687"/>
            <a:ext cx="2727843" cy="2114078"/>
          </a:xfrm>
          <a:prstGeom prst="rect">
            <a:avLst/>
          </a:prstGeom>
          <a:noFill/>
        </p:spPr>
      </p:pic>
      <p:sp>
        <p:nvSpPr>
          <p:cNvPr id="2" name="Rubrik 1">
            <a:extLst>
              <a:ext uri="{FF2B5EF4-FFF2-40B4-BE49-F238E27FC236}">
                <a16:creationId xmlns:a16="http://schemas.microsoft.com/office/drawing/2014/main" id="{1B4C1444-013E-1B4A-8049-8A0BAC294FAC}"/>
              </a:ext>
            </a:extLst>
          </p:cNvPr>
          <p:cNvSpPr>
            <a:spLocks noGrp="1"/>
          </p:cNvSpPr>
          <p:nvPr>
            <p:ph type="title"/>
          </p:nvPr>
        </p:nvSpPr>
        <p:spPr>
          <a:xfrm>
            <a:off x="958851" y="1236973"/>
            <a:ext cx="10267949" cy="693427"/>
          </a:xfrm>
        </p:spPr>
        <p:txBody>
          <a:bodyPr wrap="square" anchor="t">
            <a:normAutofit/>
          </a:bodyPr>
          <a:lstStyle/>
          <a:p>
            <a:r>
              <a:rPr lang="sv-SE"/>
              <a:t>Digitala kurser</a:t>
            </a:r>
          </a:p>
        </p:txBody>
      </p:sp>
      <p:sp>
        <p:nvSpPr>
          <p:cNvPr id="10" name="Content Placeholder 2">
            <a:extLst>
              <a:ext uri="{FF2B5EF4-FFF2-40B4-BE49-F238E27FC236}">
                <a16:creationId xmlns:a16="http://schemas.microsoft.com/office/drawing/2014/main" id="{11705639-AD26-4043-8FF7-02113AFC2464}"/>
              </a:ext>
            </a:extLst>
          </p:cNvPr>
          <p:cNvSpPr>
            <a:spLocks noGrp="1"/>
          </p:cNvSpPr>
          <p:nvPr>
            <p:ph idx="1"/>
          </p:nvPr>
        </p:nvSpPr>
        <p:spPr>
          <a:xfrm>
            <a:off x="958851" y="2159000"/>
            <a:ext cx="7712485" cy="4488380"/>
          </a:xfrm>
        </p:spPr>
        <p:txBody>
          <a:bodyPr/>
          <a:lstStyle/>
          <a:p>
            <a:r>
              <a:rPr lang="sv-SE" dirty="0"/>
              <a:t>Kurserna är digitala och kostnadsfria</a:t>
            </a:r>
          </a:p>
          <a:p>
            <a:r>
              <a:rPr lang="sv-SE" dirty="0">
                <a:latin typeface="Calibri"/>
                <a:cs typeface="Calibri"/>
              </a:rPr>
              <a:t>Innehåller fortbildning som ger stöd för att utföra uppdraget</a:t>
            </a:r>
          </a:p>
          <a:p>
            <a:r>
              <a:rPr lang="sv-SE" dirty="0"/>
              <a:t>Överbryggar förståelsen från FFU till praktisk verklighet</a:t>
            </a:r>
          </a:p>
          <a:p>
            <a:r>
              <a:rPr lang="sv-SE" dirty="0">
                <a:latin typeface="Calibri"/>
                <a:cs typeface="Calibri"/>
              </a:rPr>
              <a:t>En del kurser är gemensamma för alla – andra är riktade </a:t>
            </a:r>
            <a:br>
              <a:rPr lang="sv-SE" dirty="0">
                <a:latin typeface="Calibri"/>
                <a:cs typeface="Calibri"/>
              </a:rPr>
            </a:br>
            <a:r>
              <a:rPr lang="sv-SE" dirty="0">
                <a:latin typeface="Calibri"/>
                <a:cs typeface="Calibri"/>
              </a:rPr>
              <a:t>till olika professioner</a:t>
            </a:r>
            <a:br>
              <a:rPr lang="sv-SE" dirty="0">
                <a:latin typeface="Calibri"/>
                <a:cs typeface="Calibri"/>
              </a:rPr>
            </a:br>
            <a:endParaRPr lang="sv-SE" dirty="0">
              <a:latin typeface="Calibri"/>
              <a:cs typeface="Calibri"/>
            </a:endParaRPr>
          </a:p>
          <a:p>
            <a:pPr marL="0" indent="0">
              <a:buNone/>
            </a:pPr>
            <a:r>
              <a:rPr lang="sv-SE" dirty="0">
                <a:latin typeface="Calibri"/>
                <a:cs typeface="Calibri"/>
              </a:rPr>
              <a:t>Titta igenom hela utbudet på STEP-</a:t>
            </a:r>
            <a:r>
              <a:rPr lang="sv-SE" dirty="0" err="1">
                <a:latin typeface="Calibri"/>
                <a:cs typeface="Calibri"/>
              </a:rPr>
              <a:t>UPs</a:t>
            </a:r>
            <a:r>
              <a:rPr lang="sv-SE" dirty="0">
                <a:latin typeface="Calibri"/>
                <a:cs typeface="Calibri"/>
              </a:rPr>
              <a:t> hemsida. </a:t>
            </a:r>
            <a:br>
              <a:rPr lang="sv-SE" dirty="0">
                <a:latin typeface="Calibri"/>
                <a:cs typeface="Calibri"/>
              </a:rPr>
            </a:br>
            <a:r>
              <a:rPr lang="sv-SE" dirty="0">
                <a:latin typeface="Calibri"/>
                <a:cs typeface="Calibri"/>
                <a:hlinkClick r:id="rId4"/>
              </a:rPr>
              <a:t>www.STEP-UP.regionstockholm.se</a:t>
            </a:r>
            <a:endParaRPr lang="sv-SE" dirty="0">
              <a:latin typeface="Calibri"/>
              <a:cs typeface="Calibri"/>
            </a:endParaRPr>
          </a:p>
          <a:p>
            <a:pPr marL="0" indent="0">
              <a:buNone/>
            </a:pPr>
            <a:r>
              <a:rPr lang="sv-SE" dirty="0">
                <a:latin typeface="Calibri"/>
                <a:cs typeface="Calibri"/>
              </a:rPr>
              <a:t>Gå kurser gemensamt i teamet, diskutera tillsammans. </a:t>
            </a:r>
            <a:endParaRPr lang="sv-SE" dirty="0"/>
          </a:p>
          <a:p>
            <a:endParaRPr lang="en-US" dirty="0"/>
          </a:p>
        </p:txBody>
      </p:sp>
    </p:spTree>
    <p:extLst>
      <p:ext uri="{BB962C8B-B14F-4D97-AF65-F5344CB8AC3E}">
        <p14:creationId xmlns:p14="http://schemas.microsoft.com/office/powerpoint/2010/main" val="23468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F6D5BF1-7516-EC4B-8F95-C21DBA4629C9}"/>
              </a:ext>
            </a:extLst>
          </p:cNvPr>
          <p:cNvSpPr/>
          <p:nvPr/>
        </p:nvSpPr>
        <p:spPr bwMode="auto">
          <a:xfrm>
            <a:off x="8458200" y="1021976"/>
            <a:ext cx="3733800" cy="5836024"/>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4" name="Bildobjekt 3">
            <a:extLst>
              <a:ext uri="{FF2B5EF4-FFF2-40B4-BE49-F238E27FC236}">
                <a16:creationId xmlns:a16="http://schemas.microsoft.com/office/drawing/2014/main" id="{3F08F4CB-7E9F-4841-98B1-47EC8F3D3C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81560" y="1236973"/>
            <a:ext cx="2727840" cy="2114078"/>
          </a:xfrm>
          <a:prstGeom prst="rect">
            <a:avLst/>
          </a:prstGeom>
        </p:spPr>
      </p:pic>
      <p:sp>
        <p:nvSpPr>
          <p:cNvPr id="2" name="Rubrik 1">
            <a:extLst>
              <a:ext uri="{FF2B5EF4-FFF2-40B4-BE49-F238E27FC236}">
                <a16:creationId xmlns:a16="http://schemas.microsoft.com/office/drawing/2014/main" id="{B0002F6A-A6DF-8A43-8FAA-329B6C1330E9}"/>
              </a:ext>
            </a:extLst>
          </p:cNvPr>
          <p:cNvSpPr>
            <a:spLocks noGrp="1"/>
          </p:cNvSpPr>
          <p:nvPr>
            <p:ph type="title"/>
          </p:nvPr>
        </p:nvSpPr>
        <p:spPr/>
        <p:txBody>
          <a:bodyPr/>
          <a:lstStyle/>
          <a:p>
            <a:r>
              <a:rPr lang="sv-SE" dirty="0">
                <a:latin typeface="Calibri"/>
                <a:cs typeface="Calibri"/>
              </a:rPr>
              <a:t>Stödmaterial</a:t>
            </a:r>
            <a:endParaRPr lang="sv-SE" dirty="0">
              <a:solidFill>
                <a:srgbClr val="C00000"/>
              </a:solidFill>
            </a:endParaRPr>
          </a:p>
        </p:txBody>
      </p:sp>
      <p:sp>
        <p:nvSpPr>
          <p:cNvPr id="3" name="Platshållare för innehåll 2">
            <a:extLst>
              <a:ext uri="{FF2B5EF4-FFF2-40B4-BE49-F238E27FC236}">
                <a16:creationId xmlns:a16="http://schemas.microsoft.com/office/drawing/2014/main" id="{AFDF3B7E-B2AC-354F-B1EC-7C940018BCAD}"/>
              </a:ext>
            </a:extLst>
          </p:cNvPr>
          <p:cNvSpPr>
            <a:spLocks noGrp="1"/>
          </p:cNvSpPr>
          <p:nvPr>
            <p:ph idx="1"/>
          </p:nvPr>
        </p:nvSpPr>
        <p:spPr>
          <a:xfrm>
            <a:off x="958851" y="2073586"/>
            <a:ext cx="7611491" cy="4555226"/>
          </a:xfrm>
        </p:spPr>
        <p:txBody>
          <a:bodyPr/>
          <a:lstStyle/>
          <a:p>
            <a:r>
              <a:rPr lang="sv-SE" dirty="0">
                <a:latin typeface="Calibri"/>
                <a:cs typeface="Calibri"/>
              </a:rPr>
              <a:t>Omfattar både stödmaterial för vårdpersonal som informationsmaterial och arbetsblad till patienter.</a:t>
            </a:r>
          </a:p>
          <a:p>
            <a:r>
              <a:rPr lang="sv-SE" dirty="0">
                <a:latin typeface="Calibri"/>
                <a:cs typeface="Calibri"/>
              </a:rPr>
              <a:t>Psykopedagogiskt material som förmedlas via plattformen </a:t>
            </a:r>
            <a:br>
              <a:rPr lang="sv-SE" dirty="0">
                <a:latin typeface="Calibri"/>
                <a:cs typeface="Calibri"/>
              </a:rPr>
            </a:br>
            <a:r>
              <a:rPr lang="sv-SE" dirty="0">
                <a:latin typeface="Calibri"/>
                <a:cs typeface="Calibri"/>
              </a:rPr>
              <a:t>SOB (1177 Stöd och Behandling).</a:t>
            </a:r>
          </a:p>
          <a:p>
            <a:r>
              <a:rPr lang="sv-SE" dirty="0">
                <a:latin typeface="Calibri"/>
                <a:cs typeface="Calibri"/>
              </a:rPr>
              <a:t>Inkluderar även hänvisning till manualer och bedömnings-instrument som kan användas för att utföra uppdraget.</a:t>
            </a:r>
          </a:p>
          <a:p>
            <a:r>
              <a:rPr lang="sv-SE" dirty="0">
                <a:latin typeface="Calibri"/>
                <a:cs typeface="Calibri"/>
              </a:rPr>
              <a:t>Exempel på stödmaterial är den triagemodell som syftar till </a:t>
            </a:r>
            <a:br>
              <a:rPr lang="sv-SE" dirty="0">
                <a:latin typeface="Calibri"/>
                <a:cs typeface="Calibri"/>
              </a:rPr>
            </a:br>
            <a:r>
              <a:rPr lang="sv-SE" dirty="0">
                <a:latin typeface="Calibri"/>
                <a:cs typeface="Calibri"/>
              </a:rPr>
              <a:t>att förenkla sortering av patienter med psykisk ohälsa.</a:t>
            </a:r>
          </a:p>
        </p:txBody>
      </p:sp>
    </p:spTree>
    <p:extLst>
      <p:ext uri="{BB962C8B-B14F-4D97-AF65-F5344CB8AC3E}">
        <p14:creationId xmlns:p14="http://schemas.microsoft.com/office/powerpoint/2010/main" val="383151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CDBA22D-A67A-EE45-BE43-89D19BDD205B}"/>
              </a:ext>
            </a:extLst>
          </p:cNvPr>
          <p:cNvSpPr/>
          <p:nvPr/>
        </p:nvSpPr>
        <p:spPr bwMode="auto">
          <a:xfrm>
            <a:off x="8458200" y="1021976"/>
            <a:ext cx="3733800" cy="5836024"/>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pic>
        <p:nvPicPr>
          <p:cNvPr id="4" name="Bildobjekt 3">
            <a:extLst>
              <a:ext uri="{FF2B5EF4-FFF2-40B4-BE49-F238E27FC236}">
                <a16:creationId xmlns:a16="http://schemas.microsoft.com/office/drawing/2014/main" id="{E152355B-C0A6-2746-A840-E9C446B418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81559" y="1236974"/>
            <a:ext cx="2727841" cy="2114078"/>
          </a:xfrm>
          <a:prstGeom prst="rect">
            <a:avLst/>
          </a:prstGeom>
        </p:spPr>
      </p:pic>
      <p:sp>
        <p:nvSpPr>
          <p:cNvPr id="2" name="Rubrik 1">
            <a:extLst>
              <a:ext uri="{FF2B5EF4-FFF2-40B4-BE49-F238E27FC236}">
                <a16:creationId xmlns:a16="http://schemas.microsoft.com/office/drawing/2014/main" id="{DCD2799D-98ED-8945-95DD-3A2FAA33728A}"/>
              </a:ext>
            </a:extLst>
          </p:cNvPr>
          <p:cNvSpPr>
            <a:spLocks noGrp="1"/>
          </p:cNvSpPr>
          <p:nvPr>
            <p:ph type="title"/>
          </p:nvPr>
        </p:nvSpPr>
        <p:spPr/>
        <p:txBody>
          <a:bodyPr/>
          <a:lstStyle/>
          <a:p>
            <a:r>
              <a:rPr lang="sv-SE"/>
              <a:t>Journalmallar</a:t>
            </a:r>
          </a:p>
        </p:txBody>
      </p:sp>
      <p:sp>
        <p:nvSpPr>
          <p:cNvPr id="3" name="Platshållare för innehåll 2">
            <a:extLst>
              <a:ext uri="{FF2B5EF4-FFF2-40B4-BE49-F238E27FC236}">
                <a16:creationId xmlns:a16="http://schemas.microsoft.com/office/drawing/2014/main" id="{1E38E97D-086D-F64D-91E2-0984D8E0D415}"/>
              </a:ext>
            </a:extLst>
          </p:cNvPr>
          <p:cNvSpPr>
            <a:spLocks noGrp="1"/>
          </p:cNvSpPr>
          <p:nvPr>
            <p:ph idx="1"/>
          </p:nvPr>
        </p:nvSpPr>
        <p:spPr>
          <a:xfrm>
            <a:off x="958852" y="2073586"/>
            <a:ext cx="6822880" cy="3937000"/>
          </a:xfrm>
        </p:spPr>
        <p:txBody>
          <a:bodyPr/>
          <a:lstStyle/>
          <a:p>
            <a:r>
              <a:rPr lang="sv-SE">
                <a:latin typeface="Calibri"/>
                <a:cs typeface="Calibri"/>
              </a:rPr>
              <a:t>Journalmallar justeras enligt arbetet med psykisk ohälsa för alla Region Stockholms </a:t>
            </a:r>
            <a:r>
              <a:rPr lang="sv-SE" err="1">
                <a:latin typeface="Calibri"/>
                <a:cs typeface="Calibri"/>
              </a:rPr>
              <a:t>TakeCare</a:t>
            </a:r>
            <a:r>
              <a:rPr lang="sv-SE">
                <a:latin typeface="Calibri"/>
                <a:cs typeface="Calibri"/>
              </a:rPr>
              <a:t>-användare.</a:t>
            </a:r>
          </a:p>
          <a:p>
            <a:r>
              <a:rPr lang="sv-SE">
                <a:latin typeface="Calibri"/>
                <a:cs typeface="Calibri"/>
              </a:rPr>
              <a:t>Adekvata mallar är en förutsättning för att kunna göra uppföljning av primärvårdens arbete med psykisk ohälsa.</a:t>
            </a:r>
          </a:p>
          <a:p>
            <a:endParaRPr lang="sv-SE"/>
          </a:p>
        </p:txBody>
      </p:sp>
    </p:spTree>
    <p:extLst>
      <p:ext uri="{BB962C8B-B14F-4D97-AF65-F5344CB8AC3E}">
        <p14:creationId xmlns:p14="http://schemas.microsoft.com/office/powerpoint/2010/main" val="138783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55B86CF-6D56-EC48-AF67-79BC7405267F}"/>
              </a:ext>
            </a:extLst>
          </p:cNvPr>
          <p:cNvSpPr/>
          <p:nvPr/>
        </p:nvSpPr>
        <p:spPr bwMode="auto">
          <a:xfrm>
            <a:off x="8458200" y="1021976"/>
            <a:ext cx="3733800" cy="5836024"/>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2" name="Rubrik 1">
            <a:extLst>
              <a:ext uri="{FF2B5EF4-FFF2-40B4-BE49-F238E27FC236}">
                <a16:creationId xmlns:a16="http://schemas.microsoft.com/office/drawing/2014/main" id="{1B4C1444-013E-1B4A-8049-8A0BAC294FAC}"/>
              </a:ext>
            </a:extLst>
          </p:cNvPr>
          <p:cNvSpPr>
            <a:spLocks noGrp="1"/>
          </p:cNvSpPr>
          <p:nvPr>
            <p:ph type="title"/>
          </p:nvPr>
        </p:nvSpPr>
        <p:spPr/>
        <p:txBody>
          <a:bodyPr/>
          <a:lstStyle/>
          <a:p>
            <a:r>
              <a:rPr lang="sv-SE" dirty="0"/>
              <a:t>Webbinarier</a:t>
            </a:r>
          </a:p>
        </p:txBody>
      </p:sp>
      <p:sp>
        <p:nvSpPr>
          <p:cNvPr id="3" name="Platshållare för innehåll 2">
            <a:extLst>
              <a:ext uri="{FF2B5EF4-FFF2-40B4-BE49-F238E27FC236}">
                <a16:creationId xmlns:a16="http://schemas.microsoft.com/office/drawing/2014/main" id="{DE6112D8-4F55-9940-B53B-89E9812A3F4D}"/>
              </a:ext>
            </a:extLst>
          </p:cNvPr>
          <p:cNvSpPr>
            <a:spLocks noGrp="1"/>
          </p:cNvSpPr>
          <p:nvPr>
            <p:ph idx="1"/>
          </p:nvPr>
        </p:nvSpPr>
        <p:spPr>
          <a:xfrm>
            <a:off x="958852" y="2073586"/>
            <a:ext cx="6168089" cy="3937000"/>
          </a:xfrm>
        </p:spPr>
        <p:txBody>
          <a:bodyPr/>
          <a:lstStyle/>
          <a:p>
            <a:r>
              <a:rPr lang="sv-SE"/>
              <a:t>I anslutning till olika ämnen som berörs i kurserna bjuder STEP-UP också in till </a:t>
            </a:r>
            <a:r>
              <a:rPr lang="sv-SE" err="1"/>
              <a:t>webbinarier</a:t>
            </a:r>
            <a:r>
              <a:rPr lang="sv-SE"/>
              <a:t>.</a:t>
            </a:r>
          </a:p>
          <a:p>
            <a:r>
              <a:rPr lang="sv-SE"/>
              <a:t>Ämnesansvariga inom respektive område leder </a:t>
            </a:r>
            <a:r>
              <a:rPr lang="sv-SE" err="1"/>
              <a:t>webbinarierna</a:t>
            </a:r>
            <a:r>
              <a:rPr lang="sv-SE"/>
              <a:t> och svarar på frågor från deltagare från primärvården.</a:t>
            </a:r>
          </a:p>
          <a:p>
            <a:r>
              <a:rPr lang="sv-SE"/>
              <a:t>Se aktuella </a:t>
            </a:r>
            <a:r>
              <a:rPr lang="sv-SE" err="1"/>
              <a:t>webbinarier</a:t>
            </a:r>
            <a:r>
              <a:rPr lang="sv-SE"/>
              <a:t> på STEP-</a:t>
            </a:r>
            <a:r>
              <a:rPr lang="sv-SE" err="1"/>
              <a:t>UPs</a:t>
            </a:r>
            <a:r>
              <a:rPr lang="sv-SE"/>
              <a:t> hemsida.</a:t>
            </a:r>
          </a:p>
        </p:txBody>
      </p:sp>
      <p:pic>
        <p:nvPicPr>
          <p:cNvPr id="4" name="Bildobjekt 3">
            <a:extLst>
              <a:ext uri="{FF2B5EF4-FFF2-40B4-BE49-F238E27FC236}">
                <a16:creationId xmlns:a16="http://schemas.microsoft.com/office/drawing/2014/main" id="{46C08770-DE88-4F4C-84D6-A8E78DB3D4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81560" y="1236973"/>
            <a:ext cx="2727840" cy="2114077"/>
          </a:xfrm>
          <a:prstGeom prst="rect">
            <a:avLst/>
          </a:prstGeom>
        </p:spPr>
      </p:pic>
    </p:spTree>
    <p:extLst>
      <p:ext uri="{BB962C8B-B14F-4D97-AF65-F5344CB8AC3E}">
        <p14:creationId xmlns:p14="http://schemas.microsoft.com/office/powerpoint/2010/main" val="22240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B79191-3706-D845-924B-8A4933DBC42D}"/>
              </a:ext>
            </a:extLst>
          </p:cNvPr>
          <p:cNvSpPr>
            <a:spLocks noGrp="1"/>
          </p:cNvSpPr>
          <p:nvPr>
            <p:ph type="title"/>
          </p:nvPr>
        </p:nvSpPr>
        <p:spPr>
          <a:xfrm>
            <a:off x="958851" y="1236973"/>
            <a:ext cx="11581492" cy="1041770"/>
          </a:xfrm>
        </p:spPr>
        <p:txBody>
          <a:bodyPr/>
          <a:lstStyle/>
          <a:p>
            <a:r>
              <a:rPr lang="sv-SE" sz="3200">
                <a:latin typeface="Calibri"/>
                <a:cs typeface="Calibri"/>
              </a:rPr>
              <a:t>Exempel: Sjuksköterskan i teamet för alla åldrar</a:t>
            </a:r>
          </a:p>
        </p:txBody>
      </p:sp>
      <p:sp>
        <p:nvSpPr>
          <p:cNvPr id="4" name="Ellips 3">
            <a:extLst>
              <a:ext uri="{FF2B5EF4-FFF2-40B4-BE49-F238E27FC236}">
                <a16:creationId xmlns:a16="http://schemas.microsoft.com/office/drawing/2014/main" id="{73875532-A86C-6140-BF46-2A12B3EB51FF}"/>
              </a:ext>
            </a:extLst>
          </p:cNvPr>
          <p:cNvSpPr/>
          <p:nvPr/>
        </p:nvSpPr>
        <p:spPr bwMode="auto">
          <a:xfrm>
            <a:off x="957943" y="2032000"/>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 name="Ellips 5">
            <a:extLst>
              <a:ext uri="{FF2B5EF4-FFF2-40B4-BE49-F238E27FC236}">
                <a16:creationId xmlns:a16="http://schemas.microsoft.com/office/drawing/2014/main" id="{3775BF03-AB53-F24D-AAFE-5CFC8D3BFC49}"/>
              </a:ext>
            </a:extLst>
          </p:cNvPr>
          <p:cNvSpPr/>
          <p:nvPr/>
        </p:nvSpPr>
        <p:spPr bwMode="auto">
          <a:xfrm>
            <a:off x="4727374" y="2024744"/>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7" name="textruta 6">
            <a:extLst>
              <a:ext uri="{FF2B5EF4-FFF2-40B4-BE49-F238E27FC236}">
                <a16:creationId xmlns:a16="http://schemas.microsoft.com/office/drawing/2014/main" id="{8DDB4DB2-604D-6543-90DE-0E445D009587}"/>
              </a:ext>
            </a:extLst>
          </p:cNvPr>
          <p:cNvSpPr txBox="1"/>
          <p:nvPr/>
        </p:nvSpPr>
        <p:spPr>
          <a:xfrm>
            <a:off x="4122057" y="4194629"/>
            <a:ext cx="1045029" cy="406400"/>
          </a:xfrm>
          <a:prstGeom prst="rect">
            <a:avLst/>
          </a:prstGeom>
          <a:noFill/>
        </p:spPr>
        <p:txBody>
          <a:bodyPr wrap="square" rtlCol="0">
            <a:noAutofit/>
          </a:bodyPr>
          <a:lstStyle/>
          <a:p>
            <a:pPr algn="l"/>
            <a:endParaRPr lang="sv-SE"/>
          </a:p>
        </p:txBody>
      </p:sp>
      <p:sp>
        <p:nvSpPr>
          <p:cNvPr id="8" name="textruta 7">
            <a:extLst>
              <a:ext uri="{FF2B5EF4-FFF2-40B4-BE49-F238E27FC236}">
                <a16:creationId xmlns:a16="http://schemas.microsoft.com/office/drawing/2014/main" id="{D76FCEB4-27FE-2E4F-B0F3-8C02808474BC}"/>
              </a:ext>
            </a:extLst>
          </p:cNvPr>
          <p:cNvSpPr txBox="1"/>
          <p:nvPr/>
        </p:nvSpPr>
        <p:spPr>
          <a:xfrm>
            <a:off x="682170" y="5315425"/>
            <a:ext cx="3621315" cy="1560285"/>
          </a:xfrm>
          <a:prstGeom prst="rect">
            <a:avLst/>
          </a:prstGeom>
          <a:noFill/>
        </p:spPr>
        <p:txBody>
          <a:bodyPr wrap="square" rtlCol="0">
            <a:noAutofit/>
          </a:bodyPr>
          <a:lstStyle/>
          <a:p>
            <a:pPr>
              <a:spcBef>
                <a:spcPts val="0"/>
              </a:spcBef>
            </a:pPr>
            <a:r>
              <a:rPr lang="sv-SE" sz="1800">
                <a:latin typeface="Calibri" panose="020F0502020204030204" pitchFamily="34" charset="0"/>
                <a:cs typeface="Calibri" panose="020F0502020204030204" pitchFamily="34" charset="0"/>
              </a:rPr>
              <a:t>Går den digitala kursen:</a:t>
            </a:r>
          </a:p>
          <a:p>
            <a:pPr>
              <a:spcBef>
                <a:spcPts val="0"/>
              </a:spcBef>
            </a:pPr>
            <a:r>
              <a:rPr lang="sv-SE" sz="1800" b="1">
                <a:latin typeface="Calibri" panose="020F0502020204030204" pitchFamily="34" charset="0"/>
                <a:cs typeface="Calibri" panose="020F0502020204030204" pitchFamily="34" charset="0"/>
              </a:rPr>
              <a:t>”Sjuksköterska psykisk hälsa”</a:t>
            </a:r>
            <a:br>
              <a:rPr lang="sv-SE" sz="1800">
                <a:latin typeface="Calibri" panose="020F0502020204030204" pitchFamily="34" charset="0"/>
                <a:cs typeface="Calibri" panose="020F0502020204030204" pitchFamily="34" charset="0"/>
              </a:rPr>
            </a:br>
            <a:r>
              <a:rPr lang="sv-SE" sz="1800">
                <a:latin typeface="Calibri" panose="020F0502020204030204" pitchFamily="34" charset="0"/>
                <a:cs typeface="Calibri" panose="020F0502020204030204" pitchFamily="34" charset="0"/>
              </a:rPr>
              <a:t>Tar cirka 4 timmar.</a:t>
            </a:r>
          </a:p>
        </p:txBody>
      </p:sp>
      <p:sp>
        <p:nvSpPr>
          <p:cNvPr id="10" name="Höger 9">
            <a:extLst>
              <a:ext uri="{FF2B5EF4-FFF2-40B4-BE49-F238E27FC236}">
                <a16:creationId xmlns:a16="http://schemas.microsoft.com/office/drawing/2014/main" id="{4E8E1167-93F2-B14F-BA32-BBF1C75AA8E9}"/>
              </a:ext>
            </a:extLst>
          </p:cNvPr>
          <p:cNvSpPr/>
          <p:nvPr/>
        </p:nvSpPr>
        <p:spPr bwMode="auto">
          <a:xfrm>
            <a:off x="3748966" y="3371742"/>
            <a:ext cx="978408" cy="484632"/>
          </a:xfrm>
          <a:prstGeom prst="rightArrow">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11" name="textruta 10">
            <a:extLst>
              <a:ext uri="{FF2B5EF4-FFF2-40B4-BE49-F238E27FC236}">
                <a16:creationId xmlns:a16="http://schemas.microsoft.com/office/drawing/2014/main" id="{D3D51655-5756-B540-A643-23AFD865CFA4}"/>
              </a:ext>
            </a:extLst>
          </p:cNvPr>
          <p:cNvSpPr txBox="1"/>
          <p:nvPr/>
        </p:nvSpPr>
        <p:spPr>
          <a:xfrm>
            <a:off x="8123710" y="1950358"/>
            <a:ext cx="3978955" cy="3480624"/>
          </a:xfrm>
          <a:prstGeom prst="rect">
            <a:avLst/>
          </a:prstGeom>
          <a:noFill/>
        </p:spPr>
        <p:txBody>
          <a:bodyPr wrap="square" lIns="91440" tIns="45720" rIns="91440" bIns="45720" rtlCol="0" anchor="t">
            <a:noAutofit/>
          </a:bodyPr>
          <a:lstStyle/>
          <a:p>
            <a:pPr algn="l">
              <a:spcBef>
                <a:spcPts val="0"/>
              </a:spcBef>
            </a:pPr>
            <a:r>
              <a:rPr lang="sv-SE" sz="1800" b="1" dirty="0">
                <a:latin typeface="Calibri"/>
                <a:ea typeface="Geneva"/>
                <a:cs typeface="Calibri"/>
              </a:rPr>
              <a:t>Kan efter kursen:</a:t>
            </a:r>
            <a:br>
              <a:rPr lang="sv-SE" sz="1800" dirty="0">
                <a:latin typeface="Calibri" panose="020F0502020204030204" pitchFamily="34" charset="0"/>
                <a:cs typeface="Calibri" panose="020F0502020204030204" pitchFamily="34" charset="0"/>
              </a:rPr>
            </a:br>
            <a:endParaRPr lang="sv-SE" sz="1800" dirty="0">
              <a:solidFill>
                <a:schemeClr val="accent3"/>
              </a:solidFill>
              <a:latin typeface="Calibri" panose="020F0502020204030204" pitchFamily="34" charset="0"/>
              <a:cs typeface="Calibri" panose="020F0502020204030204" pitchFamily="34" charset="0"/>
            </a:endParaRPr>
          </a:p>
          <a:p>
            <a:pPr marL="342900" indent="-342900" algn="l">
              <a:spcBef>
                <a:spcPts val="0"/>
              </a:spcBef>
              <a:buFont typeface="Arial"/>
              <a:buChar char="•"/>
            </a:pPr>
            <a:r>
              <a:rPr lang="sv-SE" sz="1800" dirty="0">
                <a:latin typeface="Calibri"/>
                <a:ea typeface="Geneva"/>
                <a:cs typeface="Calibri"/>
              </a:rPr>
              <a:t>Göra en fördjupad triagering för att se vilken profession patienten ska hänvisas till.</a:t>
            </a:r>
            <a:br>
              <a:rPr lang="sv-SE" sz="1800" dirty="0">
                <a:latin typeface="Calibri"/>
                <a:ea typeface="Geneva"/>
                <a:cs typeface="Calibri"/>
              </a:rPr>
            </a:br>
            <a:endParaRPr lang="sv-SE" sz="1800" dirty="0">
              <a:cs typeface="Calibri"/>
            </a:endParaRPr>
          </a:p>
          <a:p>
            <a:pPr marL="342900" indent="-342900" algn="l">
              <a:spcBef>
                <a:spcPts val="0"/>
              </a:spcBef>
              <a:buFont typeface="Arial" panose="020B0604020202020204" pitchFamily="34" charset="0"/>
              <a:buChar char="•"/>
            </a:pPr>
            <a:r>
              <a:rPr lang="sv-SE" sz="1800" dirty="0">
                <a:latin typeface="Calibri"/>
                <a:ea typeface="Geneva"/>
                <a:cs typeface="Calibri"/>
              </a:rPr>
              <a:t>Ge samtalsstöd baserat på bland annat MI och problemlösning.</a:t>
            </a: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endParaRPr lang="sv-SE" sz="1800" dirty="0">
              <a:latin typeface="Calibri"/>
              <a:ea typeface="Geneva"/>
              <a:cs typeface="Calibri"/>
            </a:endParaRPr>
          </a:p>
          <a:p>
            <a:pPr marL="342900" indent="-342900" algn="l">
              <a:spcBef>
                <a:spcPts val="0"/>
              </a:spcBef>
              <a:buFont typeface="Arial" panose="020B0604020202020204" pitchFamily="34" charset="0"/>
              <a:buChar char="•"/>
            </a:pPr>
            <a:r>
              <a:rPr lang="sv-SE" sz="1800" dirty="0">
                <a:latin typeface="Calibri"/>
                <a:ea typeface="Geneva"/>
                <a:cs typeface="Calibri"/>
              </a:rPr>
              <a:t>Identifiera psykiatriska symtom inklusive suicidrisk och beroende.</a:t>
            </a:r>
            <a:br>
              <a:rPr lang="sv-SE" sz="1800" dirty="0">
                <a:latin typeface="Calibri" panose="020F0502020204030204" pitchFamily="34" charset="0"/>
                <a:cs typeface="Calibri" panose="020F0502020204030204" pitchFamily="34" charset="0"/>
              </a:rPr>
            </a:br>
            <a:endParaRPr lang="sv-SE" sz="1800" dirty="0">
              <a:solidFill>
                <a:srgbClr val="FF0000"/>
              </a:solidFill>
              <a:latin typeface="Calibri" panose="020F0502020204030204" pitchFamily="34" charset="0"/>
              <a:cs typeface="Calibri" panose="020F0502020204030204" pitchFamily="34" charset="0"/>
            </a:endParaRPr>
          </a:p>
          <a:p>
            <a:pPr algn="l">
              <a:spcBef>
                <a:spcPts val="0"/>
              </a:spcBef>
            </a:pPr>
            <a:endParaRPr lang="sv-SE" sz="1800" dirty="0">
              <a:latin typeface="Calibri" panose="020F0502020204030204" pitchFamily="34" charset="0"/>
              <a:cs typeface="Calibri" panose="020F0502020204030204" pitchFamily="34" charset="0"/>
            </a:endParaRPr>
          </a:p>
        </p:txBody>
      </p:sp>
      <p:sp>
        <p:nvSpPr>
          <p:cNvPr id="12" name="textruta 11">
            <a:extLst>
              <a:ext uri="{FF2B5EF4-FFF2-40B4-BE49-F238E27FC236}">
                <a16:creationId xmlns:a16="http://schemas.microsoft.com/office/drawing/2014/main" id="{A457EFB4-B409-FD48-BDE7-408567C7D5D4}"/>
              </a:ext>
            </a:extLst>
          </p:cNvPr>
          <p:cNvSpPr txBox="1"/>
          <p:nvPr/>
        </p:nvSpPr>
        <p:spPr>
          <a:xfrm>
            <a:off x="4676573" y="5315425"/>
            <a:ext cx="3251201" cy="1560285"/>
          </a:xfrm>
          <a:prstGeom prst="rect">
            <a:avLst/>
          </a:prstGeom>
          <a:noFill/>
        </p:spPr>
        <p:txBody>
          <a:bodyPr wrap="square" lIns="91440" tIns="45720" rIns="91440" bIns="45720" rtlCol="0" anchor="t">
            <a:noAutofit/>
          </a:bodyPr>
          <a:lstStyle/>
          <a:p>
            <a:pPr>
              <a:spcBef>
                <a:spcPts val="0"/>
              </a:spcBef>
            </a:pPr>
            <a:r>
              <a:rPr lang="sv-SE" sz="1800">
                <a:latin typeface="Calibri"/>
                <a:ea typeface="Geneva"/>
                <a:cs typeface="Calibri"/>
              </a:rPr>
              <a:t>Kursen ger färdigheter </a:t>
            </a:r>
            <a:br>
              <a:rPr lang="sv-SE" sz="1800">
                <a:latin typeface="Calibri" panose="020F0502020204030204" pitchFamily="34" charset="0"/>
                <a:cs typeface="Calibri" panose="020F0502020204030204" pitchFamily="34" charset="0"/>
              </a:rPr>
            </a:br>
            <a:r>
              <a:rPr lang="sv-SE" sz="1800">
                <a:latin typeface="Calibri"/>
                <a:ea typeface="Geneva"/>
                <a:cs typeface="Calibri"/>
              </a:rPr>
              <a:t>att arbeta i teamet som </a:t>
            </a:r>
            <a:r>
              <a:rPr lang="sv-SE" sz="1800" b="1">
                <a:latin typeface="Calibri"/>
                <a:ea typeface="Geneva"/>
                <a:cs typeface="Calibri"/>
              </a:rPr>
              <a:t>sjuksköterska psykisk hälsa</a:t>
            </a:r>
          </a:p>
        </p:txBody>
      </p:sp>
      <p:pic>
        <p:nvPicPr>
          <p:cNvPr id="14" name="Bildobjekt 13" descr="En bild som visar person, inomhus&#10;&#10;Automatiskt genererad beskrivning">
            <a:extLst>
              <a:ext uri="{FF2B5EF4-FFF2-40B4-BE49-F238E27FC236}">
                <a16:creationId xmlns:a16="http://schemas.microsoft.com/office/drawing/2014/main" id="{6E89C393-A43F-6D43-9064-D774CF0969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249" y="2098221"/>
            <a:ext cx="3024000" cy="3024000"/>
          </a:xfrm>
          <a:prstGeom prst="rect">
            <a:avLst/>
          </a:prstGeom>
        </p:spPr>
      </p:pic>
      <p:pic>
        <p:nvPicPr>
          <p:cNvPr id="16" name="Bildobjekt 15" descr="En bild som visar text, person, inomhus, nära&#10;&#10;Automatiskt genererad beskrivning">
            <a:extLst>
              <a:ext uri="{FF2B5EF4-FFF2-40B4-BE49-F238E27FC236}">
                <a16:creationId xmlns:a16="http://schemas.microsoft.com/office/drawing/2014/main" id="{FE9C93EA-9AF6-7C4D-9842-4AB5DA8484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362" y="2097314"/>
            <a:ext cx="3024000" cy="3024000"/>
          </a:xfrm>
          <a:prstGeom prst="rect">
            <a:avLst/>
          </a:prstGeom>
        </p:spPr>
      </p:pic>
    </p:spTree>
    <p:extLst>
      <p:ext uri="{BB962C8B-B14F-4D97-AF65-F5344CB8AC3E}">
        <p14:creationId xmlns:p14="http://schemas.microsoft.com/office/powerpoint/2010/main" val="425167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73875532-A86C-6140-BF46-2A12B3EB51FF}"/>
              </a:ext>
            </a:extLst>
          </p:cNvPr>
          <p:cNvSpPr/>
          <p:nvPr/>
        </p:nvSpPr>
        <p:spPr bwMode="auto">
          <a:xfrm>
            <a:off x="957943" y="2032000"/>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 name="Ellips 5">
            <a:extLst>
              <a:ext uri="{FF2B5EF4-FFF2-40B4-BE49-F238E27FC236}">
                <a16:creationId xmlns:a16="http://schemas.microsoft.com/office/drawing/2014/main" id="{3775BF03-AB53-F24D-AAFE-5CFC8D3BFC49}"/>
              </a:ext>
            </a:extLst>
          </p:cNvPr>
          <p:cNvSpPr/>
          <p:nvPr/>
        </p:nvSpPr>
        <p:spPr bwMode="auto">
          <a:xfrm>
            <a:off x="4727374" y="2024744"/>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7" name="textruta 6">
            <a:extLst>
              <a:ext uri="{FF2B5EF4-FFF2-40B4-BE49-F238E27FC236}">
                <a16:creationId xmlns:a16="http://schemas.microsoft.com/office/drawing/2014/main" id="{8DDB4DB2-604D-6543-90DE-0E445D009587}"/>
              </a:ext>
            </a:extLst>
          </p:cNvPr>
          <p:cNvSpPr txBox="1"/>
          <p:nvPr/>
        </p:nvSpPr>
        <p:spPr>
          <a:xfrm>
            <a:off x="4122057" y="4194629"/>
            <a:ext cx="1045029" cy="406400"/>
          </a:xfrm>
          <a:prstGeom prst="rect">
            <a:avLst/>
          </a:prstGeom>
          <a:noFill/>
        </p:spPr>
        <p:txBody>
          <a:bodyPr wrap="square" rtlCol="0">
            <a:noAutofit/>
          </a:bodyPr>
          <a:lstStyle/>
          <a:p>
            <a:pPr algn="l"/>
            <a:endParaRPr lang="sv-SE"/>
          </a:p>
        </p:txBody>
      </p:sp>
      <p:sp>
        <p:nvSpPr>
          <p:cNvPr id="8" name="textruta 7">
            <a:extLst>
              <a:ext uri="{FF2B5EF4-FFF2-40B4-BE49-F238E27FC236}">
                <a16:creationId xmlns:a16="http://schemas.microsoft.com/office/drawing/2014/main" id="{D76FCEB4-27FE-2E4F-B0F3-8C02808474BC}"/>
              </a:ext>
            </a:extLst>
          </p:cNvPr>
          <p:cNvSpPr txBox="1"/>
          <p:nvPr/>
        </p:nvSpPr>
        <p:spPr>
          <a:xfrm>
            <a:off x="485903" y="5315425"/>
            <a:ext cx="4112079" cy="1560285"/>
          </a:xfrm>
          <a:prstGeom prst="rect">
            <a:avLst/>
          </a:prstGeom>
          <a:noFill/>
        </p:spPr>
        <p:txBody>
          <a:bodyPr wrap="square" lIns="91440" tIns="45720" rIns="91440" bIns="45720" rtlCol="0" anchor="t">
            <a:noAutofit/>
          </a:bodyPr>
          <a:lstStyle/>
          <a:p>
            <a:pPr>
              <a:spcBef>
                <a:spcPts val="0"/>
              </a:spcBef>
            </a:pPr>
            <a:r>
              <a:rPr lang="sv-SE" sz="1800" dirty="0">
                <a:latin typeface="Calibri"/>
                <a:ea typeface="Geneva"/>
                <a:cs typeface="Calibri"/>
              </a:rPr>
              <a:t>Behöver gå digitala kursen:</a:t>
            </a:r>
          </a:p>
          <a:p>
            <a:pPr>
              <a:spcBef>
                <a:spcPts val="0"/>
              </a:spcBef>
            </a:pPr>
            <a:r>
              <a:rPr lang="sv-SE" sz="1800" b="1" dirty="0">
                <a:latin typeface="Calibri"/>
                <a:ea typeface="Geneva"/>
                <a:cs typeface="Calibri"/>
              </a:rPr>
              <a:t>”Utökade insatser för </a:t>
            </a:r>
            <a:endParaRPr lang="sv-SE" sz="1800" b="1" dirty="0">
              <a:latin typeface="Calibri" panose="020F0502020204030204" pitchFamily="34" charset="0"/>
              <a:cs typeface="Calibri" panose="020F0502020204030204" pitchFamily="34" charset="0"/>
            </a:endParaRPr>
          </a:p>
          <a:p>
            <a:pPr>
              <a:spcBef>
                <a:spcPts val="0"/>
              </a:spcBef>
            </a:pPr>
            <a:r>
              <a:rPr lang="sv-SE" sz="1800" b="1" dirty="0">
                <a:latin typeface="Calibri"/>
                <a:ea typeface="Geneva"/>
                <a:cs typeface="Calibri"/>
              </a:rPr>
              <a:t>barn och unga”</a:t>
            </a:r>
            <a:br>
              <a:rPr lang="sv-SE" sz="1800" dirty="0">
                <a:latin typeface="Calibri" panose="020F0502020204030204" pitchFamily="34" charset="0"/>
                <a:cs typeface="Calibri" panose="020F0502020204030204" pitchFamily="34" charset="0"/>
              </a:rPr>
            </a:br>
            <a:r>
              <a:rPr lang="sv-SE" sz="1800" dirty="0">
                <a:latin typeface="Calibri"/>
                <a:ea typeface="Geneva"/>
                <a:cs typeface="Calibri"/>
              </a:rPr>
              <a:t>Tar cirka 2 timmar.</a:t>
            </a:r>
          </a:p>
        </p:txBody>
      </p:sp>
      <p:sp>
        <p:nvSpPr>
          <p:cNvPr id="10" name="Höger 9">
            <a:extLst>
              <a:ext uri="{FF2B5EF4-FFF2-40B4-BE49-F238E27FC236}">
                <a16:creationId xmlns:a16="http://schemas.microsoft.com/office/drawing/2014/main" id="{4E8E1167-93F2-B14F-BA32-BBF1C75AA8E9}"/>
              </a:ext>
            </a:extLst>
          </p:cNvPr>
          <p:cNvSpPr/>
          <p:nvPr/>
        </p:nvSpPr>
        <p:spPr bwMode="auto">
          <a:xfrm>
            <a:off x="3748966" y="3371742"/>
            <a:ext cx="978408" cy="484632"/>
          </a:xfrm>
          <a:prstGeom prst="rightArrow">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11" name="textruta 10">
            <a:extLst>
              <a:ext uri="{FF2B5EF4-FFF2-40B4-BE49-F238E27FC236}">
                <a16:creationId xmlns:a16="http://schemas.microsoft.com/office/drawing/2014/main" id="{D3D51655-5756-B540-A643-23AFD865CFA4}"/>
              </a:ext>
            </a:extLst>
          </p:cNvPr>
          <p:cNvSpPr txBox="1"/>
          <p:nvPr/>
        </p:nvSpPr>
        <p:spPr>
          <a:xfrm>
            <a:off x="8123710" y="2122715"/>
            <a:ext cx="3828143" cy="4463280"/>
          </a:xfrm>
          <a:prstGeom prst="rect">
            <a:avLst/>
          </a:prstGeom>
          <a:noFill/>
        </p:spPr>
        <p:txBody>
          <a:bodyPr wrap="square" lIns="91440" tIns="45720" rIns="91440" bIns="45720" rtlCol="0" anchor="t">
            <a:noAutofit/>
          </a:bodyPr>
          <a:lstStyle/>
          <a:p>
            <a:pPr algn="l">
              <a:spcBef>
                <a:spcPts val="0"/>
              </a:spcBef>
            </a:pPr>
            <a:r>
              <a:rPr lang="sv-SE" sz="1800" b="1" dirty="0">
                <a:latin typeface="Calibri" panose="020F0502020204030204" pitchFamily="34" charset="0"/>
                <a:ea typeface="Geneva"/>
                <a:cs typeface="Calibri" panose="020F0502020204030204" pitchFamily="34" charset="0"/>
              </a:rPr>
              <a:t>Kan efter kursen:</a:t>
            </a:r>
            <a:br>
              <a:rPr lang="sv-SE" sz="1800" dirty="0">
                <a:latin typeface="Calibri" panose="020F0502020204030204" pitchFamily="34" charset="0"/>
                <a:cs typeface="Calibri" panose="020F0502020204030204" pitchFamily="34" charset="0"/>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panose="020F0502020204030204" pitchFamily="34" charset="0"/>
                <a:ea typeface="Verdana"/>
                <a:cs typeface="Calibri" panose="020F0502020204030204" pitchFamily="34" charset="0"/>
              </a:rPr>
              <a:t>Genomföra en första bedömning av barn och unga på primärvårdsnivå</a:t>
            </a:r>
            <a:br>
              <a:rPr lang="sv-SE" sz="1800" dirty="0">
                <a:latin typeface="Calibri" panose="020F0502020204030204" pitchFamily="34" charset="0"/>
                <a:cs typeface="Calibri" panose="020F0502020204030204" pitchFamily="34" charset="0"/>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panose="020F0502020204030204" pitchFamily="34" charset="0"/>
                <a:ea typeface="Geneva"/>
                <a:cs typeface="Calibri" panose="020F0502020204030204" pitchFamily="34" charset="0"/>
              </a:rPr>
              <a:t>Resonera om lämplig vårdnivå.</a:t>
            </a:r>
            <a:br>
              <a:rPr lang="sv-SE" sz="1800" dirty="0">
                <a:latin typeface="Calibri" panose="020F0502020204030204" pitchFamily="34" charset="0"/>
                <a:cs typeface="Calibri" panose="020F0502020204030204" pitchFamily="34" charset="0"/>
              </a:rPr>
            </a:br>
            <a:r>
              <a:rPr lang="sv-SE" sz="1800" dirty="0">
                <a:latin typeface="Calibri" panose="020F0502020204030204" pitchFamily="34" charset="0"/>
                <a:ea typeface="Geneva"/>
                <a:cs typeface="Calibri" panose="020F0502020204030204" pitchFamily="34" charset="0"/>
              </a:rPr>
              <a:t> </a:t>
            </a:r>
          </a:p>
          <a:p>
            <a:pPr marL="342900" indent="-342900" algn="l">
              <a:spcBef>
                <a:spcPts val="0"/>
              </a:spcBef>
              <a:buFont typeface="Arial" panose="020B0604020202020204" pitchFamily="34" charset="0"/>
              <a:buChar char="•"/>
            </a:pPr>
            <a:r>
              <a:rPr lang="sv-SE" sz="1800" dirty="0">
                <a:latin typeface="Calibri" panose="020F0502020204030204" pitchFamily="34" charset="0"/>
                <a:ea typeface="Geneva"/>
                <a:cs typeface="Calibri" panose="020F0502020204030204" pitchFamily="34" charset="0"/>
              </a:rPr>
              <a:t>Redogöra för rekommenderade psykologiska behandlingsmetoder i primärvården. </a:t>
            </a:r>
            <a:endParaRPr lang="sv-SE" sz="1800" dirty="0">
              <a:latin typeface="Calibri" panose="020F0502020204030204" pitchFamily="34" charset="0"/>
              <a:cs typeface="Calibri" panose="020F0502020204030204" pitchFamily="34" charset="0"/>
            </a:endParaRPr>
          </a:p>
        </p:txBody>
      </p:sp>
      <p:sp>
        <p:nvSpPr>
          <p:cNvPr id="12" name="textruta 11">
            <a:extLst>
              <a:ext uri="{FF2B5EF4-FFF2-40B4-BE49-F238E27FC236}">
                <a16:creationId xmlns:a16="http://schemas.microsoft.com/office/drawing/2014/main" id="{A457EFB4-B409-FD48-BDE7-408567C7D5D4}"/>
              </a:ext>
            </a:extLst>
          </p:cNvPr>
          <p:cNvSpPr txBox="1"/>
          <p:nvPr/>
        </p:nvSpPr>
        <p:spPr>
          <a:xfrm>
            <a:off x="4808299" y="5315425"/>
            <a:ext cx="3006150" cy="1560285"/>
          </a:xfrm>
          <a:prstGeom prst="rect">
            <a:avLst/>
          </a:prstGeom>
          <a:noFill/>
        </p:spPr>
        <p:txBody>
          <a:bodyPr wrap="square" rtlCol="0">
            <a:noAutofit/>
          </a:bodyPr>
          <a:lstStyle/>
          <a:p>
            <a:pPr>
              <a:spcBef>
                <a:spcPts val="0"/>
              </a:spcBef>
            </a:pPr>
            <a:r>
              <a:rPr lang="sv-SE" sz="1800" dirty="0">
                <a:latin typeface="Calibri" panose="020F0502020204030204" pitchFamily="34" charset="0"/>
                <a:cs typeface="Calibri" panose="020F0502020204030204" pitchFamily="34" charset="0"/>
              </a:rPr>
              <a:t>Kursen ger kunskap om hur</a:t>
            </a:r>
            <a:br>
              <a:rPr lang="sv-SE" sz="1800" dirty="0">
                <a:latin typeface="Calibri" panose="020F0502020204030204" pitchFamily="34" charset="0"/>
                <a:cs typeface="Calibri" panose="020F0502020204030204" pitchFamily="34" charset="0"/>
              </a:rPr>
            </a:br>
            <a:r>
              <a:rPr lang="sv-SE" sz="1800" dirty="0">
                <a:latin typeface="Calibri" panose="020F0502020204030204" pitchFamily="34" charset="0"/>
                <a:cs typeface="Calibri" panose="020F0502020204030204" pitchFamily="34" charset="0"/>
              </a:rPr>
              <a:t>arbetet med utökade insatser med barn och unga ska utföras.</a:t>
            </a:r>
          </a:p>
        </p:txBody>
      </p:sp>
      <p:sp>
        <p:nvSpPr>
          <p:cNvPr id="13" name="Rubrik 1">
            <a:extLst>
              <a:ext uri="{FF2B5EF4-FFF2-40B4-BE49-F238E27FC236}">
                <a16:creationId xmlns:a16="http://schemas.microsoft.com/office/drawing/2014/main" id="{DED6363F-4A46-454A-82DF-20F9B82D6207}"/>
              </a:ext>
            </a:extLst>
          </p:cNvPr>
          <p:cNvSpPr txBox="1">
            <a:spLocks/>
          </p:cNvSpPr>
          <p:nvPr/>
        </p:nvSpPr>
        <p:spPr bwMode="auto">
          <a:xfrm>
            <a:off x="958851" y="1236973"/>
            <a:ext cx="9798796" cy="104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0">
                <a:solidFill>
                  <a:srgbClr val="27769F"/>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a:lstStyle>
          <a:p>
            <a:r>
              <a:rPr lang="sv-SE" sz="3200" kern="0">
                <a:latin typeface="Calibri"/>
                <a:cs typeface="Calibri"/>
              </a:rPr>
              <a:t>Exempel: Teamet för utökade insatser för barn och unga</a:t>
            </a:r>
          </a:p>
        </p:txBody>
      </p:sp>
      <p:pic>
        <p:nvPicPr>
          <p:cNvPr id="15" name="Bildobjekt 14">
            <a:extLst>
              <a:ext uri="{FF2B5EF4-FFF2-40B4-BE49-F238E27FC236}">
                <a16:creationId xmlns:a16="http://schemas.microsoft.com/office/drawing/2014/main" id="{83109590-8579-2840-8288-0A7EAE434B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94249" y="2098221"/>
            <a:ext cx="3024000" cy="3024000"/>
          </a:xfrm>
          <a:prstGeom prst="rect">
            <a:avLst/>
          </a:prstGeom>
        </p:spPr>
      </p:pic>
      <p:pic>
        <p:nvPicPr>
          <p:cNvPr id="17" name="Bildobjekt 16">
            <a:extLst>
              <a:ext uri="{FF2B5EF4-FFF2-40B4-BE49-F238E27FC236}">
                <a16:creationId xmlns:a16="http://schemas.microsoft.com/office/drawing/2014/main" id="{F93E0198-37CA-CB40-9A67-029DF69C74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3362" y="2097314"/>
            <a:ext cx="3024000" cy="3024000"/>
          </a:xfrm>
          <a:prstGeom prst="rect">
            <a:avLst/>
          </a:prstGeom>
        </p:spPr>
      </p:pic>
    </p:spTree>
    <p:extLst>
      <p:ext uri="{BB962C8B-B14F-4D97-AF65-F5344CB8AC3E}">
        <p14:creationId xmlns:p14="http://schemas.microsoft.com/office/powerpoint/2010/main" val="248018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5655A1-A0B0-4CFD-8537-98850255D032}"/>
              </a:ext>
            </a:extLst>
          </p:cNvPr>
          <p:cNvSpPr/>
          <p:nvPr/>
        </p:nvSpPr>
        <p:spPr>
          <a:xfrm>
            <a:off x="-112295" y="-128337"/>
            <a:ext cx="12753474" cy="7234990"/>
          </a:xfrm>
          <a:prstGeom prst="rect">
            <a:avLst/>
          </a:prstGeom>
          <a:solidFill>
            <a:srgbClr val="2776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Verdana"/>
              <a:ea typeface="Geneva"/>
              <a:cs typeface="+mn-cs"/>
            </a:endParaRPr>
          </a:p>
        </p:txBody>
      </p:sp>
      <p:sp>
        <p:nvSpPr>
          <p:cNvPr id="3" name="textruta 2">
            <a:extLst>
              <a:ext uri="{FF2B5EF4-FFF2-40B4-BE49-F238E27FC236}">
                <a16:creationId xmlns:a16="http://schemas.microsoft.com/office/drawing/2014/main" id="{DFC9B802-66D9-4D91-81BA-ADD6EDEE3C0E}"/>
              </a:ext>
            </a:extLst>
          </p:cNvPr>
          <p:cNvSpPr txBox="1"/>
          <p:nvPr/>
        </p:nvSpPr>
        <p:spPr>
          <a:xfrm>
            <a:off x="7002379" y="1167063"/>
            <a:ext cx="5189621" cy="3785652"/>
          </a:xfrm>
          <a:prstGeom prst="rect">
            <a:avLst/>
          </a:prstGeom>
          <a:noFill/>
        </p:spPr>
        <p:txBody>
          <a:bodyPr wrap="square" lIns="91440" tIns="45720" rIns="91440" bIns="45720" rtlCol="0" anchor="t">
            <a:spAutoFit/>
          </a:bodyPr>
          <a:lstStyle/>
          <a:p>
            <a:pPr algn="l" eaLnBrk="1" fontAlgn="auto" hangingPunct="1">
              <a:spcBef>
                <a:spcPts val="0"/>
              </a:spcBef>
              <a:spcAft>
                <a:spcPts val="0"/>
              </a:spcAft>
              <a:defRPr/>
            </a:pPr>
            <a:r>
              <a:rPr kumimoji="0" lang="sv-SE" sz="4800" b="1" i="0" u="none" strike="noStrike" kern="1200" cap="none" spc="0" normalizeH="0" baseline="0" noProof="0">
                <a:ln>
                  <a:noFill/>
                </a:ln>
                <a:solidFill>
                  <a:srgbClr val="FFFFFF"/>
                </a:solidFill>
                <a:effectLst/>
                <a:uLnTx/>
                <a:uFillTx/>
                <a:latin typeface="Calibri"/>
                <a:ea typeface="Geneva"/>
                <a:cs typeface="Calibri"/>
              </a:rPr>
              <a:t>Hur ska primärvården </a:t>
            </a:r>
            <a:r>
              <a:rPr lang="sv-SE" sz="4800" b="1">
                <a:solidFill>
                  <a:srgbClr val="FFFFFF"/>
                </a:solidFill>
                <a:latin typeface="Calibri"/>
                <a:ea typeface="Geneva"/>
                <a:cs typeface="Calibri"/>
              </a:rPr>
              <a:t>ta hand om mild</a:t>
            </a:r>
            <a:r>
              <a:rPr kumimoji="0" lang="sv-SE" sz="4800" b="1" i="0" u="none" strike="noStrike" kern="1200" cap="none" spc="0" normalizeH="0" baseline="0" noProof="0">
                <a:ln>
                  <a:noFill/>
                </a:ln>
                <a:solidFill>
                  <a:srgbClr val="FFFFFF"/>
                </a:solidFill>
                <a:effectLst/>
                <a:uLnTx/>
                <a:uFillTx/>
                <a:latin typeface="Calibri"/>
                <a:ea typeface="Geneva"/>
                <a:cs typeface="Calibri"/>
              </a:rPr>
              <a:t> till måttlig psykisk ohälsa? </a:t>
            </a:r>
          </a:p>
        </p:txBody>
      </p:sp>
      <p:pic>
        <p:nvPicPr>
          <p:cNvPr id="8" name="Bildobjekt 7" descr="En bild som visar person, inomhus, bärbar dator, personer&#10;&#10;Automatiskt genererad beskrivning">
            <a:extLst>
              <a:ext uri="{FF2B5EF4-FFF2-40B4-BE49-F238E27FC236}">
                <a16:creationId xmlns:a16="http://schemas.microsoft.com/office/drawing/2014/main" id="{333C9FF1-8229-4F40-94A0-B5FE72663F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295" y="-128338"/>
            <a:ext cx="6208295" cy="7234989"/>
          </a:xfrm>
          <a:prstGeom prst="rect">
            <a:avLst/>
          </a:prstGeom>
        </p:spPr>
      </p:pic>
    </p:spTree>
    <p:extLst>
      <p:ext uri="{BB962C8B-B14F-4D97-AF65-F5344CB8AC3E}">
        <p14:creationId xmlns:p14="http://schemas.microsoft.com/office/powerpoint/2010/main" val="23395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B79191-3706-D845-924B-8A4933DBC42D}"/>
              </a:ext>
            </a:extLst>
          </p:cNvPr>
          <p:cNvSpPr>
            <a:spLocks noGrp="1"/>
          </p:cNvSpPr>
          <p:nvPr>
            <p:ph type="title"/>
          </p:nvPr>
        </p:nvSpPr>
        <p:spPr>
          <a:xfrm>
            <a:off x="958851" y="1236973"/>
            <a:ext cx="11581492" cy="1041770"/>
          </a:xfrm>
        </p:spPr>
        <p:txBody>
          <a:bodyPr/>
          <a:lstStyle/>
          <a:p>
            <a:r>
              <a:rPr lang="sv-SE" sz="3200">
                <a:latin typeface="Calibri"/>
                <a:cs typeface="Calibri"/>
              </a:rPr>
              <a:t>Exempel: Teamet för psykiska hälsa, alla åldrar</a:t>
            </a:r>
            <a:endParaRPr lang="sv-SE" sz="3200"/>
          </a:p>
        </p:txBody>
      </p:sp>
      <p:sp>
        <p:nvSpPr>
          <p:cNvPr id="4" name="Ellips 3">
            <a:extLst>
              <a:ext uri="{FF2B5EF4-FFF2-40B4-BE49-F238E27FC236}">
                <a16:creationId xmlns:a16="http://schemas.microsoft.com/office/drawing/2014/main" id="{73875532-A86C-6140-BF46-2A12B3EB51FF}"/>
              </a:ext>
            </a:extLst>
          </p:cNvPr>
          <p:cNvSpPr/>
          <p:nvPr/>
        </p:nvSpPr>
        <p:spPr bwMode="auto">
          <a:xfrm>
            <a:off x="957943" y="2032000"/>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 name="Ellips 5">
            <a:extLst>
              <a:ext uri="{FF2B5EF4-FFF2-40B4-BE49-F238E27FC236}">
                <a16:creationId xmlns:a16="http://schemas.microsoft.com/office/drawing/2014/main" id="{3775BF03-AB53-F24D-AAFE-5CFC8D3BFC49}"/>
              </a:ext>
            </a:extLst>
          </p:cNvPr>
          <p:cNvSpPr/>
          <p:nvPr/>
        </p:nvSpPr>
        <p:spPr bwMode="auto">
          <a:xfrm>
            <a:off x="4727374" y="2024744"/>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7" name="textruta 6">
            <a:extLst>
              <a:ext uri="{FF2B5EF4-FFF2-40B4-BE49-F238E27FC236}">
                <a16:creationId xmlns:a16="http://schemas.microsoft.com/office/drawing/2014/main" id="{8DDB4DB2-604D-6543-90DE-0E445D009587}"/>
              </a:ext>
            </a:extLst>
          </p:cNvPr>
          <p:cNvSpPr txBox="1"/>
          <p:nvPr/>
        </p:nvSpPr>
        <p:spPr>
          <a:xfrm>
            <a:off x="4122057" y="4194629"/>
            <a:ext cx="1045029" cy="406400"/>
          </a:xfrm>
          <a:prstGeom prst="rect">
            <a:avLst/>
          </a:prstGeom>
          <a:noFill/>
        </p:spPr>
        <p:txBody>
          <a:bodyPr wrap="square" rtlCol="0">
            <a:noAutofit/>
          </a:bodyPr>
          <a:lstStyle/>
          <a:p>
            <a:pPr algn="l"/>
            <a:endParaRPr lang="sv-SE"/>
          </a:p>
        </p:txBody>
      </p:sp>
      <p:sp>
        <p:nvSpPr>
          <p:cNvPr id="8" name="textruta 7">
            <a:extLst>
              <a:ext uri="{FF2B5EF4-FFF2-40B4-BE49-F238E27FC236}">
                <a16:creationId xmlns:a16="http://schemas.microsoft.com/office/drawing/2014/main" id="{D76FCEB4-27FE-2E4F-B0F3-8C02808474BC}"/>
              </a:ext>
            </a:extLst>
          </p:cNvPr>
          <p:cNvSpPr txBox="1"/>
          <p:nvPr/>
        </p:nvSpPr>
        <p:spPr>
          <a:xfrm>
            <a:off x="485903" y="5315425"/>
            <a:ext cx="4112079" cy="1560285"/>
          </a:xfrm>
          <a:prstGeom prst="rect">
            <a:avLst/>
          </a:prstGeom>
          <a:noFill/>
        </p:spPr>
        <p:txBody>
          <a:bodyPr wrap="square" rtlCol="0">
            <a:noAutofit/>
          </a:bodyPr>
          <a:lstStyle/>
          <a:p>
            <a:pPr>
              <a:spcBef>
                <a:spcPts val="0"/>
              </a:spcBef>
            </a:pPr>
            <a:r>
              <a:rPr lang="sv-SE" sz="1800" dirty="0">
                <a:latin typeface="Calibri" panose="020F0502020204030204" pitchFamily="34" charset="0"/>
                <a:cs typeface="Calibri" panose="020F0502020204030204" pitchFamily="34" charset="0"/>
              </a:rPr>
              <a:t>Gå den digitala kursen:</a:t>
            </a:r>
          </a:p>
          <a:p>
            <a:pPr>
              <a:spcBef>
                <a:spcPts val="0"/>
              </a:spcBef>
            </a:pPr>
            <a:r>
              <a:rPr lang="sv-SE" sz="1800" b="1" dirty="0">
                <a:latin typeface="Calibri" panose="020F0502020204030204" pitchFamily="34" charset="0"/>
                <a:cs typeface="Calibri" panose="020F0502020204030204" pitchFamily="34" charset="0"/>
              </a:rPr>
              <a:t>”Psykiatrisk diagnostik – grundkurs”</a:t>
            </a:r>
            <a:br>
              <a:rPr lang="sv-SE" sz="1800" dirty="0">
                <a:latin typeface="Calibri" panose="020F0502020204030204" pitchFamily="34" charset="0"/>
                <a:cs typeface="Calibri" panose="020F0502020204030204" pitchFamily="34" charset="0"/>
              </a:rPr>
            </a:br>
            <a:r>
              <a:rPr lang="sv-SE" sz="1800" dirty="0">
                <a:latin typeface="Calibri" panose="020F0502020204030204" pitchFamily="34" charset="0"/>
                <a:cs typeface="Calibri" panose="020F0502020204030204" pitchFamily="34" charset="0"/>
              </a:rPr>
              <a:t>Tar cirka 4 timmar.</a:t>
            </a:r>
          </a:p>
        </p:txBody>
      </p:sp>
      <p:sp>
        <p:nvSpPr>
          <p:cNvPr id="10" name="Höger 9">
            <a:extLst>
              <a:ext uri="{FF2B5EF4-FFF2-40B4-BE49-F238E27FC236}">
                <a16:creationId xmlns:a16="http://schemas.microsoft.com/office/drawing/2014/main" id="{4E8E1167-93F2-B14F-BA32-BBF1C75AA8E9}"/>
              </a:ext>
            </a:extLst>
          </p:cNvPr>
          <p:cNvSpPr/>
          <p:nvPr/>
        </p:nvSpPr>
        <p:spPr bwMode="auto">
          <a:xfrm>
            <a:off x="3748966" y="3371742"/>
            <a:ext cx="978408" cy="484632"/>
          </a:xfrm>
          <a:prstGeom prst="rightArrow">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11" name="textruta 10">
            <a:extLst>
              <a:ext uri="{FF2B5EF4-FFF2-40B4-BE49-F238E27FC236}">
                <a16:creationId xmlns:a16="http://schemas.microsoft.com/office/drawing/2014/main" id="{D3D51655-5756-B540-A643-23AFD865CFA4}"/>
              </a:ext>
            </a:extLst>
          </p:cNvPr>
          <p:cNvSpPr txBox="1"/>
          <p:nvPr/>
        </p:nvSpPr>
        <p:spPr>
          <a:xfrm>
            <a:off x="8123710" y="2122715"/>
            <a:ext cx="3828143" cy="4463280"/>
          </a:xfrm>
          <a:prstGeom prst="rect">
            <a:avLst/>
          </a:prstGeom>
          <a:noFill/>
        </p:spPr>
        <p:txBody>
          <a:bodyPr wrap="square" lIns="91440" tIns="45720" rIns="91440" bIns="45720" rtlCol="0" anchor="t">
            <a:noAutofit/>
          </a:bodyPr>
          <a:lstStyle/>
          <a:p>
            <a:pPr algn="l">
              <a:spcBef>
                <a:spcPts val="0"/>
              </a:spcBef>
            </a:pPr>
            <a:r>
              <a:rPr lang="sv-SE" sz="1800" b="1" dirty="0">
                <a:latin typeface="Calibri"/>
                <a:ea typeface="Geneva"/>
                <a:cs typeface="Calibri"/>
              </a:rPr>
              <a:t>Kan efter kursen:</a:t>
            </a:r>
            <a:br>
              <a:rPr lang="sv-SE" sz="1800" dirty="0">
                <a:latin typeface="Calibri" panose="020F0502020204030204" pitchFamily="34" charset="0"/>
                <a:cs typeface="Calibri" panose="020F0502020204030204" pitchFamily="34" charset="0"/>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Kunskap om diagnostiska krav för diagnoser som är vanliga i primärvården, 18 år och uppåt.</a:t>
            </a:r>
            <a:br>
              <a:rPr lang="sv-SE" sz="1800" dirty="0">
                <a:latin typeface="Calibri" panose="020F0502020204030204" pitchFamily="34" charset="0"/>
                <a:cs typeface="Calibri" panose="020F0502020204030204" pitchFamily="34" charset="0"/>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Kunskap och färdigheter i hur psykiatrisk diagnostisering genomförs.</a:t>
            </a:r>
          </a:p>
          <a:p>
            <a:pPr marL="342900" indent="-342900" algn="l">
              <a:spcBef>
                <a:spcPts val="0"/>
              </a:spcBef>
              <a:buFont typeface="Arial" panose="020B0604020202020204" pitchFamily="34" charset="0"/>
              <a:buChar char="•"/>
            </a:pP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Känna till att intervjustöd kan användas för en inledande psykiatrisk bedömning</a:t>
            </a:r>
          </a:p>
        </p:txBody>
      </p:sp>
      <p:sp>
        <p:nvSpPr>
          <p:cNvPr id="12" name="textruta 11">
            <a:extLst>
              <a:ext uri="{FF2B5EF4-FFF2-40B4-BE49-F238E27FC236}">
                <a16:creationId xmlns:a16="http://schemas.microsoft.com/office/drawing/2014/main" id="{A457EFB4-B409-FD48-BDE7-408567C7D5D4}"/>
              </a:ext>
            </a:extLst>
          </p:cNvPr>
          <p:cNvSpPr txBox="1"/>
          <p:nvPr/>
        </p:nvSpPr>
        <p:spPr>
          <a:xfrm>
            <a:off x="4727374" y="5319262"/>
            <a:ext cx="3251201" cy="1560285"/>
          </a:xfrm>
          <a:prstGeom prst="rect">
            <a:avLst/>
          </a:prstGeom>
          <a:noFill/>
        </p:spPr>
        <p:txBody>
          <a:bodyPr wrap="square" rtlCol="0">
            <a:noAutofit/>
          </a:bodyPr>
          <a:lstStyle/>
          <a:p>
            <a:pPr>
              <a:spcBef>
                <a:spcPts val="0"/>
              </a:spcBef>
            </a:pPr>
            <a:r>
              <a:rPr lang="sv-SE" sz="1800" dirty="0">
                <a:latin typeface="Calibri" panose="020F0502020204030204" pitchFamily="34" charset="0"/>
                <a:cs typeface="Calibri" panose="020F0502020204030204" pitchFamily="34" charset="0"/>
              </a:rPr>
              <a:t>Ger grunderna i psykiatrisk diagnostik samt kunskap om de vanligaste psykiatriska problemområdena.</a:t>
            </a:r>
          </a:p>
        </p:txBody>
      </p:sp>
      <p:pic>
        <p:nvPicPr>
          <p:cNvPr id="5" name="Bildobjekt 4" descr="En bild som visar text, person, inomhus, rätt&#10;&#10;Automatiskt genererad beskrivning">
            <a:extLst>
              <a:ext uri="{FF2B5EF4-FFF2-40B4-BE49-F238E27FC236}">
                <a16:creationId xmlns:a16="http://schemas.microsoft.com/office/drawing/2014/main" id="{DA461AE3-1719-9240-BB11-49EF5D831E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058" y="2104700"/>
            <a:ext cx="3022600" cy="3022600"/>
          </a:xfrm>
          <a:prstGeom prst="rect">
            <a:avLst/>
          </a:prstGeom>
        </p:spPr>
      </p:pic>
      <p:pic>
        <p:nvPicPr>
          <p:cNvPr id="13" name="Bildobjekt 12" descr="En bild som visar person, inomhus&#10;&#10;Automatiskt genererad beskrivning">
            <a:extLst>
              <a:ext uri="{FF2B5EF4-FFF2-40B4-BE49-F238E27FC236}">
                <a16:creationId xmlns:a16="http://schemas.microsoft.com/office/drawing/2014/main" id="{4DDA9A69-80C9-D14E-93B3-7FC1B0EE9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33" y="2100247"/>
            <a:ext cx="3024000" cy="3024000"/>
          </a:xfrm>
          <a:prstGeom prst="rect">
            <a:avLst/>
          </a:prstGeom>
        </p:spPr>
      </p:pic>
    </p:spTree>
    <p:extLst>
      <p:ext uri="{BB962C8B-B14F-4D97-AF65-F5344CB8AC3E}">
        <p14:creationId xmlns:p14="http://schemas.microsoft.com/office/powerpoint/2010/main" val="352583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B79191-3706-D845-924B-8A4933DBC42D}"/>
              </a:ext>
            </a:extLst>
          </p:cNvPr>
          <p:cNvSpPr>
            <a:spLocks noGrp="1"/>
          </p:cNvSpPr>
          <p:nvPr>
            <p:ph type="title"/>
          </p:nvPr>
        </p:nvSpPr>
        <p:spPr>
          <a:xfrm>
            <a:off x="958851" y="1236973"/>
            <a:ext cx="11581492" cy="1041770"/>
          </a:xfrm>
        </p:spPr>
        <p:txBody>
          <a:bodyPr/>
          <a:lstStyle/>
          <a:p>
            <a:r>
              <a:rPr lang="sv-SE" sz="3200">
                <a:latin typeface="Calibri"/>
                <a:cs typeface="Calibri"/>
              </a:rPr>
              <a:t>Exempel: Husläkarmottagningens verksamhetschef </a:t>
            </a:r>
            <a:endParaRPr lang="sv-SE" sz="3200"/>
          </a:p>
        </p:txBody>
      </p:sp>
      <p:sp>
        <p:nvSpPr>
          <p:cNvPr id="4" name="Ellips 3">
            <a:extLst>
              <a:ext uri="{FF2B5EF4-FFF2-40B4-BE49-F238E27FC236}">
                <a16:creationId xmlns:a16="http://schemas.microsoft.com/office/drawing/2014/main" id="{73875532-A86C-6140-BF46-2A12B3EB51FF}"/>
              </a:ext>
            </a:extLst>
          </p:cNvPr>
          <p:cNvSpPr/>
          <p:nvPr/>
        </p:nvSpPr>
        <p:spPr bwMode="auto">
          <a:xfrm>
            <a:off x="957943" y="2032000"/>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6" name="Ellips 5">
            <a:extLst>
              <a:ext uri="{FF2B5EF4-FFF2-40B4-BE49-F238E27FC236}">
                <a16:creationId xmlns:a16="http://schemas.microsoft.com/office/drawing/2014/main" id="{3775BF03-AB53-F24D-AAFE-5CFC8D3BFC49}"/>
              </a:ext>
            </a:extLst>
          </p:cNvPr>
          <p:cNvSpPr/>
          <p:nvPr/>
        </p:nvSpPr>
        <p:spPr bwMode="auto">
          <a:xfrm>
            <a:off x="4727374" y="2024744"/>
            <a:ext cx="3168000" cy="3168000"/>
          </a:xfrm>
          <a:prstGeom prst="ellipse">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7" name="textruta 6">
            <a:extLst>
              <a:ext uri="{FF2B5EF4-FFF2-40B4-BE49-F238E27FC236}">
                <a16:creationId xmlns:a16="http://schemas.microsoft.com/office/drawing/2014/main" id="{8DDB4DB2-604D-6543-90DE-0E445D009587}"/>
              </a:ext>
            </a:extLst>
          </p:cNvPr>
          <p:cNvSpPr txBox="1"/>
          <p:nvPr/>
        </p:nvSpPr>
        <p:spPr>
          <a:xfrm>
            <a:off x="4122057" y="4194629"/>
            <a:ext cx="1045029" cy="406400"/>
          </a:xfrm>
          <a:prstGeom prst="rect">
            <a:avLst/>
          </a:prstGeom>
          <a:noFill/>
        </p:spPr>
        <p:txBody>
          <a:bodyPr wrap="square" rtlCol="0">
            <a:noAutofit/>
          </a:bodyPr>
          <a:lstStyle/>
          <a:p>
            <a:pPr algn="l"/>
            <a:endParaRPr lang="sv-SE"/>
          </a:p>
        </p:txBody>
      </p:sp>
      <p:sp>
        <p:nvSpPr>
          <p:cNvPr id="8" name="textruta 7">
            <a:extLst>
              <a:ext uri="{FF2B5EF4-FFF2-40B4-BE49-F238E27FC236}">
                <a16:creationId xmlns:a16="http://schemas.microsoft.com/office/drawing/2014/main" id="{D76FCEB4-27FE-2E4F-B0F3-8C02808474BC}"/>
              </a:ext>
            </a:extLst>
          </p:cNvPr>
          <p:cNvSpPr txBox="1"/>
          <p:nvPr/>
        </p:nvSpPr>
        <p:spPr>
          <a:xfrm>
            <a:off x="485903" y="5315425"/>
            <a:ext cx="4112079" cy="1560285"/>
          </a:xfrm>
          <a:prstGeom prst="rect">
            <a:avLst/>
          </a:prstGeom>
          <a:noFill/>
        </p:spPr>
        <p:txBody>
          <a:bodyPr wrap="square" rtlCol="0">
            <a:noAutofit/>
          </a:bodyPr>
          <a:lstStyle/>
          <a:p>
            <a:pPr>
              <a:spcBef>
                <a:spcPts val="0"/>
              </a:spcBef>
            </a:pPr>
            <a:r>
              <a:rPr lang="sv-SE" sz="1800" dirty="0">
                <a:latin typeface="Calibri" panose="020F0502020204030204" pitchFamily="34" charset="0"/>
                <a:cs typeface="Calibri" panose="020F0502020204030204" pitchFamily="34" charset="0"/>
              </a:rPr>
              <a:t>Behöver gå digitala kursen:</a:t>
            </a:r>
          </a:p>
          <a:p>
            <a:pPr>
              <a:spcBef>
                <a:spcPts val="0"/>
              </a:spcBef>
            </a:pPr>
            <a:r>
              <a:rPr lang="sv-SE" sz="1800" b="1" dirty="0">
                <a:latin typeface="Calibri" panose="020F0502020204030204" pitchFamily="34" charset="0"/>
                <a:cs typeface="Calibri" panose="020F0502020204030204" pitchFamily="34" charset="0"/>
              </a:rPr>
              <a:t>”Att leda husläkarmottagningen i </a:t>
            </a:r>
            <a:br>
              <a:rPr lang="sv-SE" sz="1800" b="1" dirty="0">
                <a:latin typeface="Calibri" panose="020F0502020204030204" pitchFamily="34" charset="0"/>
                <a:cs typeface="Calibri" panose="020F0502020204030204" pitchFamily="34" charset="0"/>
              </a:rPr>
            </a:br>
            <a:r>
              <a:rPr lang="sv-SE" sz="1800" b="1" dirty="0">
                <a:latin typeface="Calibri" panose="020F0502020204030204" pitchFamily="34" charset="0"/>
                <a:cs typeface="Calibri" panose="020F0502020204030204" pitchFamily="34" charset="0"/>
              </a:rPr>
              <a:t>arbetet med psykisk ohälsa”</a:t>
            </a:r>
            <a:br>
              <a:rPr lang="sv-SE" sz="1800" dirty="0">
                <a:latin typeface="Calibri" panose="020F0502020204030204" pitchFamily="34" charset="0"/>
                <a:cs typeface="Calibri" panose="020F0502020204030204" pitchFamily="34" charset="0"/>
              </a:rPr>
            </a:br>
            <a:r>
              <a:rPr lang="sv-SE" sz="1800" dirty="0">
                <a:latin typeface="Calibri" panose="020F0502020204030204" pitchFamily="34" charset="0"/>
                <a:cs typeface="Calibri" panose="020F0502020204030204" pitchFamily="34" charset="0"/>
              </a:rPr>
              <a:t>Tar cirka 2 timmar.</a:t>
            </a:r>
          </a:p>
        </p:txBody>
      </p:sp>
      <p:sp>
        <p:nvSpPr>
          <p:cNvPr id="10" name="Höger 9">
            <a:extLst>
              <a:ext uri="{FF2B5EF4-FFF2-40B4-BE49-F238E27FC236}">
                <a16:creationId xmlns:a16="http://schemas.microsoft.com/office/drawing/2014/main" id="{4E8E1167-93F2-B14F-BA32-BBF1C75AA8E9}"/>
              </a:ext>
            </a:extLst>
          </p:cNvPr>
          <p:cNvSpPr/>
          <p:nvPr/>
        </p:nvSpPr>
        <p:spPr bwMode="auto">
          <a:xfrm>
            <a:off x="3748966" y="3371742"/>
            <a:ext cx="978408" cy="484632"/>
          </a:xfrm>
          <a:prstGeom prst="rightArrow">
            <a:avLst/>
          </a:prstGeom>
          <a:solidFill>
            <a:srgbClr val="27769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11" name="textruta 10">
            <a:extLst>
              <a:ext uri="{FF2B5EF4-FFF2-40B4-BE49-F238E27FC236}">
                <a16:creationId xmlns:a16="http://schemas.microsoft.com/office/drawing/2014/main" id="{D3D51655-5756-B540-A643-23AFD865CFA4}"/>
              </a:ext>
            </a:extLst>
          </p:cNvPr>
          <p:cNvSpPr txBox="1"/>
          <p:nvPr/>
        </p:nvSpPr>
        <p:spPr>
          <a:xfrm>
            <a:off x="8123710" y="2115095"/>
            <a:ext cx="3828143" cy="4928100"/>
          </a:xfrm>
          <a:prstGeom prst="rect">
            <a:avLst/>
          </a:prstGeom>
          <a:noFill/>
        </p:spPr>
        <p:txBody>
          <a:bodyPr wrap="square" lIns="91440" tIns="45720" rIns="91440" bIns="45720" rtlCol="0" anchor="t">
            <a:noAutofit/>
          </a:bodyPr>
          <a:lstStyle/>
          <a:p>
            <a:pPr algn="l">
              <a:spcBef>
                <a:spcPts val="0"/>
              </a:spcBef>
            </a:pPr>
            <a:r>
              <a:rPr lang="sv-SE" sz="1800" b="1" dirty="0">
                <a:latin typeface="Calibri"/>
                <a:ea typeface="Geneva"/>
                <a:cs typeface="Calibri"/>
              </a:rPr>
              <a:t>Kan efter kursen:</a:t>
            </a:r>
            <a:br>
              <a:rPr lang="sv-SE" sz="1800" dirty="0">
                <a:latin typeface="Calibri" panose="020F0502020204030204" pitchFamily="34" charset="0"/>
                <a:cs typeface="Calibri" panose="020F0502020204030204" pitchFamily="34" charset="0"/>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Förstå vilken kompetens och i vilken tjänstgöringsgrad som </a:t>
            </a:r>
            <a:br>
              <a:rPr lang="sv-SE" sz="1800" dirty="0">
                <a:latin typeface="Calibri"/>
                <a:ea typeface="Geneva"/>
                <a:cs typeface="Calibri"/>
              </a:rPr>
            </a:br>
            <a:r>
              <a:rPr lang="sv-SE" sz="1800" dirty="0">
                <a:latin typeface="Calibri"/>
                <a:ea typeface="Geneva"/>
                <a:cs typeface="Calibri"/>
              </a:rPr>
              <a:t>kan vara rimlig för er. </a:t>
            </a:r>
            <a:br>
              <a:rPr lang="sv-SE" sz="1800" dirty="0">
                <a:latin typeface="Calibri"/>
                <a:ea typeface="Geneva"/>
                <a:cs typeface="Calibri"/>
              </a:rPr>
            </a:b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Anpassa team och arbetssätt inklusive rollfördelning, flöden </a:t>
            </a:r>
            <a:br>
              <a:rPr lang="sv-SE" sz="1800" dirty="0">
                <a:latin typeface="Calibri"/>
                <a:ea typeface="Geneva"/>
                <a:cs typeface="Calibri"/>
              </a:rPr>
            </a:br>
            <a:r>
              <a:rPr lang="sv-SE" sz="1800" dirty="0">
                <a:latin typeface="Calibri"/>
                <a:ea typeface="Geneva"/>
                <a:cs typeface="Calibri"/>
              </a:rPr>
              <a:t>och lokalt samarbete på egen husläkarmottagning.</a:t>
            </a:r>
          </a:p>
          <a:p>
            <a:pPr marL="342900" indent="-342900" algn="l">
              <a:spcBef>
                <a:spcPts val="0"/>
              </a:spcBef>
              <a:buFont typeface="Arial" panose="020B0604020202020204" pitchFamily="34" charset="0"/>
              <a:buChar char="•"/>
            </a:pPr>
            <a:endParaRPr lang="sv-SE" sz="1800" dirty="0">
              <a:latin typeface="Calibri" panose="020F0502020204030204" pitchFamily="34" charset="0"/>
              <a:cs typeface="Calibri" panose="020F0502020204030204" pitchFamily="34" charset="0"/>
            </a:endParaRPr>
          </a:p>
          <a:p>
            <a:pPr marL="342900" indent="-342900" algn="l">
              <a:spcBef>
                <a:spcPts val="0"/>
              </a:spcBef>
              <a:buFont typeface="Arial" panose="020B0604020202020204" pitchFamily="34" charset="0"/>
              <a:buChar char="•"/>
            </a:pPr>
            <a:r>
              <a:rPr lang="sv-SE" sz="1800" dirty="0">
                <a:latin typeface="Calibri"/>
                <a:ea typeface="Geneva"/>
                <a:cs typeface="Calibri"/>
              </a:rPr>
              <a:t>Vilken ersättning olika </a:t>
            </a:r>
            <a:br>
              <a:rPr lang="sv-SE" sz="1800" dirty="0">
                <a:latin typeface="Calibri" panose="020F0502020204030204" pitchFamily="34" charset="0"/>
                <a:cs typeface="Calibri" panose="020F0502020204030204" pitchFamily="34" charset="0"/>
              </a:rPr>
            </a:br>
            <a:r>
              <a:rPr lang="sv-SE" sz="1800" dirty="0">
                <a:latin typeface="Calibri"/>
                <a:ea typeface="Geneva"/>
                <a:cs typeface="Calibri"/>
              </a:rPr>
              <a:t>roller och insatser ger samt </a:t>
            </a:r>
            <a:br>
              <a:rPr lang="sv-SE" sz="1800" dirty="0">
                <a:latin typeface="Calibri"/>
                <a:ea typeface="Geneva"/>
                <a:cs typeface="Calibri"/>
              </a:rPr>
            </a:br>
            <a:r>
              <a:rPr lang="sv-SE" sz="1800" dirty="0">
                <a:latin typeface="Calibri"/>
                <a:ea typeface="Geneva"/>
                <a:cs typeface="Calibri"/>
              </a:rPr>
              <a:t>vilken uppföljning som krävs.</a:t>
            </a:r>
          </a:p>
        </p:txBody>
      </p:sp>
      <p:sp>
        <p:nvSpPr>
          <p:cNvPr id="12" name="textruta 11">
            <a:extLst>
              <a:ext uri="{FF2B5EF4-FFF2-40B4-BE49-F238E27FC236}">
                <a16:creationId xmlns:a16="http://schemas.microsoft.com/office/drawing/2014/main" id="{A457EFB4-B409-FD48-BDE7-408567C7D5D4}"/>
              </a:ext>
            </a:extLst>
          </p:cNvPr>
          <p:cNvSpPr txBox="1"/>
          <p:nvPr/>
        </p:nvSpPr>
        <p:spPr>
          <a:xfrm>
            <a:off x="4676573" y="5315425"/>
            <a:ext cx="3251201" cy="1560285"/>
          </a:xfrm>
          <a:prstGeom prst="rect">
            <a:avLst/>
          </a:prstGeom>
          <a:noFill/>
        </p:spPr>
        <p:txBody>
          <a:bodyPr wrap="square" lIns="91440" tIns="45720" rIns="91440" bIns="45720" rtlCol="0" anchor="t">
            <a:noAutofit/>
          </a:bodyPr>
          <a:lstStyle/>
          <a:p>
            <a:pPr>
              <a:spcBef>
                <a:spcPts val="0"/>
              </a:spcBef>
            </a:pPr>
            <a:r>
              <a:rPr lang="sv-SE" sz="1800" dirty="0">
                <a:latin typeface="Calibri"/>
                <a:ea typeface="Geneva"/>
                <a:cs typeface="Calibri"/>
              </a:rPr>
              <a:t>Kursen ger kunskap om hur</a:t>
            </a:r>
            <a:br>
              <a:rPr lang="sv-SE" sz="1800" dirty="0">
                <a:latin typeface="Calibri" panose="020F0502020204030204" pitchFamily="34" charset="0"/>
                <a:cs typeface="Calibri" panose="020F0502020204030204" pitchFamily="34" charset="0"/>
              </a:rPr>
            </a:br>
            <a:r>
              <a:rPr lang="sv-SE" sz="1800" dirty="0">
                <a:latin typeface="Calibri"/>
                <a:ea typeface="Geneva"/>
                <a:cs typeface="Calibri"/>
              </a:rPr>
              <a:t>omställningen ska ledas i att arbeta med psykisk ohälsa.</a:t>
            </a:r>
          </a:p>
        </p:txBody>
      </p:sp>
      <p:pic>
        <p:nvPicPr>
          <p:cNvPr id="14" name="Bildobjekt 13">
            <a:extLst>
              <a:ext uri="{FF2B5EF4-FFF2-40B4-BE49-F238E27FC236}">
                <a16:creationId xmlns:a16="http://schemas.microsoft.com/office/drawing/2014/main" id="{6E89C393-A43F-6D43-9064-D774CF0969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94249" y="2098221"/>
            <a:ext cx="3024000" cy="3024000"/>
          </a:xfrm>
          <a:prstGeom prst="rect">
            <a:avLst/>
          </a:prstGeom>
        </p:spPr>
      </p:pic>
      <p:pic>
        <p:nvPicPr>
          <p:cNvPr id="16" name="Bildobjekt 15">
            <a:extLst>
              <a:ext uri="{FF2B5EF4-FFF2-40B4-BE49-F238E27FC236}">
                <a16:creationId xmlns:a16="http://schemas.microsoft.com/office/drawing/2014/main" id="{FE9C93EA-9AF6-7C4D-9842-4AB5DA84845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3362" y="2097314"/>
            <a:ext cx="3024000" cy="3024000"/>
          </a:xfrm>
          <a:prstGeom prst="rect">
            <a:avLst/>
          </a:prstGeom>
        </p:spPr>
      </p:pic>
    </p:spTree>
    <p:extLst>
      <p:ext uri="{BB962C8B-B14F-4D97-AF65-F5344CB8AC3E}">
        <p14:creationId xmlns:p14="http://schemas.microsoft.com/office/powerpoint/2010/main" val="28037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elektronik, dator, bärbar dator, inomhus&#10;&#10;Automatiskt genererad beskrivning">
            <a:extLst>
              <a:ext uri="{FF2B5EF4-FFF2-40B4-BE49-F238E27FC236}">
                <a16:creationId xmlns:a16="http://schemas.microsoft.com/office/drawing/2014/main" id="{40771190-CABF-69F2-1141-9F38D143FDED}"/>
              </a:ext>
            </a:extLst>
          </p:cNvPr>
          <p:cNvPicPr>
            <a:picLocks noChangeAspect="1"/>
          </p:cNvPicPr>
          <p:nvPr/>
        </p:nvPicPr>
        <p:blipFill rotWithShape="1">
          <a:blip r:embed="rId3">
            <a:extLst>
              <a:ext uri="{28A0092B-C50C-407E-A947-70E740481C1C}">
                <a14:useLocalDpi xmlns:a14="http://schemas.microsoft.com/office/drawing/2010/main" val="0"/>
              </a:ext>
            </a:extLst>
          </a:blip>
          <a:srcRect l="20261" t="7181" r="7054" b="4971"/>
          <a:stretch/>
        </p:blipFill>
        <p:spPr>
          <a:xfrm>
            <a:off x="6100570" y="940288"/>
            <a:ext cx="6088683" cy="5910744"/>
          </a:xfrm>
          <a:prstGeom prst="rect">
            <a:avLst/>
          </a:prstGeom>
        </p:spPr>
      </p:pic>
      <p:sp>
        <p:nvSpPr>
          <p:cNvPr id="2" name="Rubrik 1">
            <a:extLst>
              <a:ext uri="{FF2B5EF4-FFF2-40B4-BE49-F238E27FC236}">
                <a16:creationId xmlns:a16="http://schemas.microsoft.com/office/drawing/2014/main" id="{D381E393-FCAF-4EB6-8563-A018EAD50917}"/>
              </a:ext>
            </a:extLst>
          </p:cNvPr>
          <p:cNvSpPr>
            <a:spLocks noGrp="1"/>
          </p:cNvSpPr>
          <p:nvPr>
            <p:ph type="title"/>
          </p:nvPr>
        </p:nvSpPr>
        <p:spPr>
          <a:xfrm>
            <a:off x="742590" y="1488314"/>
            <a:ext cx="5603875" cy="1215468"/>
          </a:xfrm>
        </p:spPr>
        <p:txBody>
          <a:bodyPr/>
          <a:lstStyle/>
          <a:p>
            <a:r>
              <a:rPr lang="sv-SE" dirty="0"/>
              <a:t>Var hittar jag kurserna? </a:t>
            </a:r>
            <a:br>
              <a:rPr lang="sv-SE" dirty="0"/>
            </a:br>
            <a:r>
              <a:rPr lang="sv-SE" dirty="0"/>
              <a:t>På STEP-</a:t>
            </a:r>
            <a:r>
              <a:rPr lang="sv-SE" dirty="0" err="1"/>
              <a:t>UPs</a:t>
            </a:r>
            <a:r>
              <a:rPr lang="sv-SE" dirty="0"/>
              <a:t> webbplats!</a:t>
            </a:r>
          </a:p>
        </p:txBody>
      </p:sp>
      <p:sp>
        <p:nvSpPr>
          <p:cNvPr id="9" name="textruta 8">
            <a:extLst>
              <a:ext uri="{FF2B5EF4-FFF2-40B4-BE49-F238E27FC236}">
                <a16:creationId xmlns:a16="http://schemas.microsoft.com/office/drawing/2014/main" id="{50E5784D-9B24-4BA0-8949-B5C4749F39F8}"/>
              </a:ext>
            </a:extLst>
          </p:cNvPr>
          <p:cNvSpPr txBox="1"/>
          <p:nvPr/>
        </p:nvSpPr>
        <p:spPr>
          <a:xfrm>
            <a:off x="530578" y="6233984"/>
            <a:ext cx="8061159" cy="38638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Verdana"/>
              <a:ea typeface="Geneva"/>
              <a:cs typeface="+mn-cs"/>
            </a:endParaRPr>
          </a:p>
        </p:txBody>
      </p:sp>
      <p:sp>
        <p:nvSpPr>
          <p:cNvPr id="6" name="textruta 5">
            <a:extLst>
              <a:ext uri="{FF2B5EF4-FFF2-40B4-BE49-F238E27FC236}">
                <a16:creationId xmlns:a16="http://schemas.microsoft.com/office/drawing/2014/main" id="{90410A07-7AC3-468D-BB6B-639A69AA2426}"/>
              </a:ext>
            </a:extLst>
          </p:cNvPr>
          <p:cNvSpPr txBox="1"/>
          <p:nvPr/>
        </p:nvSpPr>
        <p:spPr>
          <a:xfrm>
            <a:off x="654917" y="2898955"/>
            <a:ext cx="522017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US" sz="18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4"/>
              </a:rPr>
              <a:t>www.step-up.regionstockholm.se</a:t>
            </a:r>
            <a:br>
              <a:rPr kumimoji="0" lang="en-US" sz="18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4"/>
              </a:rPr>
            </a:br>
            <a:endParaRPr kumimoji="0" lang="en-US" sz="18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4"/>
            </a:endParaRPr>
          </a:p>
          <a:p>
            <a:pPr algn="l" eaLnBrk="1" fontAlgn="auto" hangingPunct="1">
              <a:spcBef>
                <a:spcPts val="0"/>
              </a:spcBef>
              <a:spcAft>
                <a:spcPts val="0"/>
              </a:spcAft>
              <a:defRPr/>
            </a:pPr>
            <a:r>
              <a:rPr kumimoji="0" lang="sv-SE" sz="1800" b="0" i="0" u="none" strike="noStrike" kern="1200" cap="none" spc="0" normalizeH="0" baseline="0" noProof="0" dirty="0">
                <a:ln>
                  <a:noFill/>
                </a:ln>
                <a:solidFill>
                  <a:srgbClr val="000000"/>
                </a:solidFill>
                <a:effectLst/>
                <a:uLnTx/>
                <a:uFillTx/>
                <a:latin typeface="Calibri"/>
                <a:ea typeface="Geneva"/>
                <a:cs typeface="Calibri"/>
              </a:rPr>
              <a:t>Information om digitala kurser, stödmaterial och </a:t>
            </a:r>
            <a:r>
              <a:rPr kumimoji="0" lang="sv-SE" sz="1800" b="0" i="0" u="none" strike="noStrike" kern="1200" cap="none" spc="0" normalizeH="0" baseline="0" noProof="0" dirty="0" err="1">
                <a:ln>
                  <a:noFill/>
                </a:ln>
                <a:solidFill>
                  <a:srgbClr val="000000"/>
                </a:solidFill>
                <a:effectLst/>
                <a:uLnTx/>
                <a:uFillTx/>
                <a:latin typeface="Calibri"/>
                <a:ea typeface="Geneva"/>
                <a:cs typeface="Calibri"/>
              </a:rPr>
              <a:t>webbinarier</a:t>
            </a:r>
            <a:r>
              <a:rPr kumimoji="0" lang="sv-SE" sz="1800" b="0" i="0" u="none" strike="noStrike" kern="1200" cap="none" spc="0" normalizeH="0" baseline="0" noProof="0" dirty="0">
                <a:ln>
                  <a:noFill/>
                </a:ln>
                <a:solidFill>
                  <a:srgbClr val="000000"/>
                </a:solidFill>
                <a:effectLst/>
                <a:uLnTx/>
                <a:uFillTx/>
                <a:latin typeface="Calibri"/>
                <a:ea typeface="Geneva"/>
                <a:cs typeface="Calibri"/>
              </a:rPr>
              <a:t>.</a:t>
            </a:r>
            <a:br>
              <a:rPr kumimoji="0" lang="sv-SE" sz="1800" b="0" i="0" u="none" strike="noStrike" kern="1200" cap="none" spc="0" normalizeH="0" baseline="0" noProof="0" dirty="0">
                <a:ln>
                  <a:noFill/>
                </a:ln>
                <a:solidFill>
                  <a:srgbClr val="000000"/>
                </a:solidFill>
                <a:effectLst/>
                <a:uLnTx/>
                <a:uFillTx/>
                <a:latin typeface="Calibri"/>
                <a:ea typeface="Geneva"/>
                <a:cs typeface="Calibri"/>
              </a:rPr>
            </a:br>
            <a:br>
              <a:rPr kumimoji="0" lang="sv-SE" sz="1800" b="0" i="0" u="none" strike="noStrike" kern="1200" cap="none" spc="0" normalizeH="0" baseline="0" noProof="0" dirty="0">
                <a:ln>
                  <a:noFill/>
                </a:ln>
                <a:solidFill>
                  <a:srgbClr val="000000"/>
                </a:solidFill>
                <a:effectLst/>
                <a:uLnTx/>
                <a:uFillTx/>
                <a:latin typeface="Calibri"/>
                <a:ea typeface="Geneva"/>
                <a:cs typeface="Calibri"/>
              </a:rPr>
            </a:br>
            <a:r>
              <a:rPr kumimoji="0" lang="sv-SE" sz="1800" b="0" i="0" u="none" strike="noStrike" kern="1200" cap="none" spc="0" normalizeH="0" baseline="0" noProof="0" dirty="0">
                <a:ln>
                  <a:noFill/>
                </a:ln>
                <a:solidFill>
                  <a:srgbClr val="000000"/>
                </a:solidFill>
                <a:effectLst/>
                <a:uLnTx/>
                <a:uFillTx/>
                <a:latin typeface="Calibri"/>
                <a:ea typeface="Geneva"/>
                <a:cs typeface="Calibri"/>
              </a:rPr>
              <a:t>Direktlänkar till alla kurser utan inloggning.</a:t>
            </a:r>
            <a:endParaRPr lang="sv-SE" sz="1800" dirty="0">
              <a:solidFill>
                <a:srgbClr val="000000"/>
              </a:solidFill>
              <a:latin typeface="Calibri"/>
              <a:ea typeface="Geneva"/>
              <a:cs typeface="Calibri"/>
            </a:endParaRPr>
          </a:p>
          <a:p>
            <a:pPr algn="l">
              <a:spcBef>
                <a:spcPts val="0"/>
              </a:spcBef>
              <a:spcAft>
                <a:spcPts val="0"/>
              </a:spcAft>
              <a:defRPr/>
            </a:pPr>
            <a:endParaRPr lang="sv-SE" sz="1800" dirty="0">
              <a:solidFill>
                <a:srgbClr val="000000"/>
              </a:solidFill>
              <a:latin typeface="Calibri"/>
              <a:ea typeface="Geneva"/>
              <a:cs typeface="Calibri"/>
            </a:endParaRPr>
          </a:p>
          <a:p>
            <a:pPr algn="l" eaLnBrk="1" fontAlgn="auto" hangingPunct="1">
              <a:spcBef>
                <a:spcPts val="0"/>
              </a:spcBef>
              <a:spcAft>
                <a:spcPts val="0"/>
              </a:spcAft>
              <a:defRPr/>
            </a:pPr>
            <a:r>
              <a:rPr lang="sv-SE" sz="1800" dirty="0">
                <a:solidFill>
                  <a:srgbClr val="000000"/>
                </a:solidFill>
                <a:latin typeface="Calibri"/>
                <a:ea typeface="Geneva"/>
                <a:cs typeface="Calibri"/>
              </a:rPr>
              <a:t>K</a:t>
            </a:r>
            <a:r>
              <a:rPr kumimoji="0" lang="sv-SE" sz="1800" b="0" i="0" u="none" strike="noStrike" kern="1200" cap="none" spc="0" normalizeH="0" baseline="0" noProof="0" dirty="0" err="1">
                <a:ln>
                  <a:noFill/>
                </a:ln>
                <a:solidFill>
                  <a:srgbClr val="000000"/>
                </a:solidFill>
                <a:effectLst/>
                <a:uLnTx/>
                <a:uFillTx/>
                <a:latin typeface="Calibri"/>
                <a:ea typeface="Geneva"/>
                <a:cs typeface="Calibri"/>
              </a:rPr>
              <a:t>ursutvärdering</a:t>
            </a:r>
            <a:r>
              <a:rPr kumimoji="0" lang="sv-SE" sz="1800" b="0" i="0" u="none" strike="noStrike" kern="1200" cap="none" spc="0" normalizeH="0" baseline="0" noProof="0" dirty="0">
                <a:ln>
                  <a:noFill/>
                </a:ln>
                <a:solidFill>
                  <a:srgbClr val="000000"/>
                </a:solidFill>
                <a:effectLst/>
                <a:uLnTx/>
                <a:uFillTx/>
                <a:latin typeface="Calibri"/>
                <a:ea typeface="Geneva"/>
                <a:cs typeface="Calibri"/>
              </a:rPr>
              <a:t> </a:t>
            </a:r>
            <a:r>
              <a:rPr lang="sv-SE" sz="1800" dirty="0">
                <a:solidFill>
                  <a:srgbClr val="000000"/>
                </a:solidFill>
                <a:latin typeface="Calibri"/>
                <a:ea typeface="Geneva"/>
                <a:cs typeface="Calibri"/>
              </a:rPr>
              <a:t>ska göras</a:t>
            </a:r>
            <a:r>
              <a:rPr kumimoji="0" lang="sv-SE" sz="1800" b="0" i="0" u="none" strike="noStrike" kern="1200" cap="none" spc="0" normalizeH="0" baseline="0" noProof="0" dirty="0">
                <a:ln>
                  <a:noFill/>
                </a:ln>
                <a:solidFill>
                  <a:srgbClr val="000000"/>
                </a:solidFill>
                <a:effectLst/>
                <a:uLnTx/>
                <a:uFillTx/>
                <a:latin typeface="Calibri"/>
                <a:ea typeface="Geneva"/>
                <a:cs typeface="Calibri"/>
              </a:rPr>
              <a:t> efter varje kurs </a:t>
            </a:r>
            <a:r>
              <a:rPr lang="sv-SE" sz="1800" dirty="0">
                <a:solidFill>
                  <a:srgbClr val="000000"/>
                </a:solidFill>
                <a:latin typeface="Calibri"/>
                <a:ea typeface="Geneva"/>
                <a:cs typeface="Calibri"/>
              </a:rPr>
              <a:t>och efter det finns möjlighet</a:t>
            </a:r>
            <a:r>
              <a:rPr kumimoji="0" lang="sv-SE" sz="1800" b="0" i="0" u="none" strike="noStrike" kern="1200" cap="none" spc="0" normalizeH="0" baseline="0" noProof="0" dirty="0">
                <a:ln>
                  <a:noFill/>
                </a:ln>
                <a:solidFill>
                  <a:srgbClr val="000000"/>
                </a:solidFill>
                <a:effectLst/>
                <a:uLnTx/>
                <a:uFillTx/>
                <a:latin typeface="Calibri"/>
                <a:ea typeface="Geneva"/>
                <a:cs typeface="Calibri"/>
              </a:rPr>
              <a:t> att ta ut kursintyg.</a:t>
            </a:r>
            <a:br>
              <a:rPr lang="sv-SE" sz="1800" b="0" i="0" u="none" strike="noStrike" kern="1200" cap="none" spc="0" normalizeH="0" baseline="0" noProof="0" dirty="0">
                <a:ln>
                  <a:noFill/>
                </a:ln>
                <a:effectLst/>
                <a:uLnTx/>
                <a:uFillTx/>
                <a:latin typeface="Calibri" panose="020F0502020204030204" pitchFamily="34" charset="0"/>
                <a:ea typeface="Geneva"/>
                <a:cs typeface="Calibri" panose="020F0502020204030204" pitchFamily="34" charset="0"/>
              </a:rPr>
            </a:br>
            <a:endParaRPr kumimoji="0" lang="sv-SE" sz="1800" b="0" i="0" u="none"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endParaRPr>
          </a:p>
          <a:p>
            <a:pPr algn="l" eaLnBrk="1" fontAlgn="auto" hangingPunct="1">
              <a:spcBef>
                <a:spcPts val="0"/>
              </a:spcBef>
              <a:spcAft>
                <a:spcPts val="0"/>
              </a:spcAft>
              <a:defRPr/>
            </a:pPr>
            <a:r>
              <a:rPr kumimoji="0" lang="sv-SE" sz="1800" b="0" i="0" u="none" strike="noStrike" kern="1200" cap="none" spc="0" normalizeH="0" baseline="0" noProof="0" dirty="0">
                <a:ln>
                  <a:noFill/>
                </a:ln>
                <a:solidFill>
                  <a:srgbClr val="000000"/>
                </a:solidFill>
                <a:effectLst/>
                <a:uLnTx/>
                <a:uFillTx/>
                <a:latin typeface="Calibri"/>
                <a:ea typeface="Geneva"/>
                <a:cs typeface="Calibri"/>
              </a:rPr>
              <a:t>Kursutvärderingen är värdefull – ger </a:t>
            </a:r>
            <a:r>
              <a:rPr lang="sv-SE" sz="1800" dirty="0">
                <a:solidFill>
                  <a:srgbClr val="000000"/>
                </a:solidFill>
                <a:latin typeface="Calibri"/>
                <a:ea typeface="Geneva"/>
                <a:cs typeface="Calibri"/>
              </a:rPr>
              <a:t>STEP-UP </a:t>
            </a:r>
            <a:br>
              <a:rPr lang="sv-SE" sz="1800" dirty="0">
                <a:solidFill>
                  <a:srgbClr val="000000"/>
                </a:solidFill>
                <a:latin typeface="Calibri"/>
                <a:ea typeface="Geneva"/>
                <a:cs typeface="Calibri"/>
              </a:rPr>
            </a:br>
            <a:r>
              <a:rPr kumimoji="0" lang="sv-SE" sz="1800" b="0" i="0" u="none" strike="noStrike" kern="1200" cap="none" spc="0" normalizeH="0" baseline="0" noProof="0" dirty="0">
                <a:ln>
                  <a:noFill/>
                </a:ln>
                <a:solidFill>
                  <a:srgbClr val="000000"/>
                </a:solidFill>
                <a:effectLst/>
                <a:uLnTx/>
                <a:uFillTx/>
                <a:latin typeface="Calibri"/>
                <a:ea typeface="Geneva"/>
                <a:cs typeface="Calibri"/>
              </a:rPr>
              <a:t>möjlighet att </a:t>
            </a:r>
            <a:r>
              <a:rPr lang="sv-SE" sz="1800" dirty="0">
                <a:solidFill>
                  <a:srgbClr val="000000"/>
                </a:solidFill>
                <a:latin typeface="Calibri"/>
                <a:ea typeface="Geneva"/>
                <a:cs typeface="Calibri"/>
              </a:rPr>
              <a:t>förbättra</a:t>
            </a:r>
            <a:r>
              <a:rPr kumimoji="0" lang="sv-SE" sz="1800" b="0" i="0" u="none" strike="noStrike" kern="1200" cap="none" spc="0" normalizeH="0" baseline="0" noProof="0" dirty="0">
                <a:ln>
                  <a:noFill/>
                </a:ln>
                <a:solidFill>
                  <a:srgbClr val="000000"/>
                </a:solidFill>
                <a:effectLst/>
                <a:uLnTx/>
                <a:uFillTx/>
                <a:latin typeface="Calibri"/>
                <a:ea typeface="Geneva"/>
                <a:cs typeface="Calibri"/>
              </a:rPr>
              <a:t> kursen.</a:t>
            </a:r>
            <a:endParaRPr lang="sv-SE" sz="1800" b="0" i="0" u="none" strike="noStrike" kern="1200" cap="none" spc="0" normalizeH="0" baseline="0" noProof="0" dirty="0">
              <a:ln>
                <a:noFill/>
              </a:ln>
              <a:solidFill>
                <a:srgbClr val="000000"/>
              </a:solidFill>
              <a:effectLst/>
              <a:uLnTx/>
              <a:uFillTx/>
              <a:latin typeface="Calibri"/>
              <a:ea typeface="Geneva"/>
              <a:cs typeface="Calibri"/>
            </a:endParaRPr>
          </a:p>
        </p:txBody>
      </p:sp>
      <p:sp>
        <p:nvSpPr>
          <p:cNvPr id="3" name="textruta 2">
            <a:extLst>
              <a:ext uri="{FF2B5EF4-FFF2-40B4-BE49-F238E27FC236}">
                <a16:creationId xmlns:a16="http://schemas.microsoft.com/office/drawing/2014/main" id="{7C5607DE-2399-E4D6-7214-F3F3EF0854C1}"/>
              </a:ext>
            </a:extLst>
          </p:cNvPr>
          <p:cNvSpPr txBox="1"/>
          <p:nvPr/>
        </p:nvSpPr>
        <p:spPr>
          <a:xfrm>
            <a:off x="5875095" y="296214"/>
            <a:ext cx="3874212" cy="798490"/>
          </a:xfrm>
          <a:prstGeom prst="rect">
            <a:avLst/>
          </a:prstGeom>
          <a:noFill/>
        </p:spPr>
        <p:txBody>
          <a:bodyPr wrap="square" rtlCol="0">
            <a:noAutofit/>
          </a:bodyPr>
          <a:lstStyle/>
          <a:p>
            <a:pPr algn="l"/>
            <a:r>
              <a:rPr lang="sv-SE" dirty="0"/>
              <a:t>Ändra bild hemsida</a:t>
            </a:r>
          </a:p>
        </p:txBody>
      </p:sp>
    </p:spTree>
    <p:extLst>
      <p:ext uri="{BB962C8B-B14F-4D97-AF65-F5344CB8AC3E}">
        <p14:creationId xmlns:p14="http://schemas.microsoft.com/office/powerpoint/2010/main" val="39486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34B339-D9C7-4FFB-918E-B235796D4076}"/>
              </a:ext>
            </a:extLst>
          </p:cNvPr>
          <p:cNvSpPr>
            <a:spLocks noGrp="1"/>
          </p:cNvSpPr>
          <p:nvPr>
            <p:ph type="title"/>
          </p:nvPr>
        </p:nvSpPr>
        <p:spPr>
          <a:xfrm>
            <a:off x="1225069" y="1792260"/>
            <a:ext cx="10267949" cy="836613"/>
          </a:xfrm>
        </p:spPr>
        <p:txBody>
          <a:bodyPr/>
          <a:lstStyle/>
          <a:p>
            <a:r>
              <a:rPr lang="sv-SE" sz="3600">
                <a:latin typeface="Calibri"/>
                <a:cs typeface="Calibri"/>
              </a:rPr>
              <a:t>Planera in tid för utbildning</a:t>
            </a:r>
          </a:p>
        </p:txBody>
      </p:sp>
      <p:sp>
        <p:nvSpPr>
          <p:cNvPr id="3" name="Platshållare för innehåll 2">
            <a:extLst>
              <a:ext uri="{FF2B5EF4-FFF2-40B4-BE49-F238E27FC236}">
                <a16:creationId xmlns:a16="http://schemas.microsoft.com/office/drawing/2014/main" id="{4DE20F6A-1802-4A0C-B5D5-0451790BE709}"/>
              </a:ext>
            </a:extLst>
          </p:cNvPr>
          <p:cNvSpPr>
            <a:spLocks noGrp="1"/>
          </p:cNvSpPr>
          <p:nvPr>
            <p:ph idx="1"/>
          </p:nvPr>
        </p:nvSpPr>
        <p:spPr>
          <a:xfrm>
            <a:off x="1225070" y="2494666"/>
            <a:ext cx="8292417" cy="3937000"/>
          </a:xfrm>
        </p:spPr>
        <p:txBody>
          <a:bodyPr/>
          <a:lstStyle/>
          <a:p>
            <a:r>
              <a:rPr lang="sv-SE">
                <a:latin typeface="Calibri"/>
                <a:cs typeface="Calibri"/>
              </a:rPr>
              <a:t>Titta igenom hela kursutbudet på STEP-</a:t>
            </a:r>
            <a:r>
              <a:rPr lang="sv-SE" err="1">
                <a:latin typeface="Calibri"/>
                <a:cs typeface="Calibri"/>
              </a:rPr>
              <a:t>UPs</a:t>
            </a:r>
            <a:r>
              <a:rPr lang="sv-SE">
                <a:latin typeface="Calibri"/>
                <a:cs typeface="Calibri"/>
              </a:rPr>
              <a:t> hemsida.</a:t>
            </a:r>
          </a:p>
          <a:p>
            <a:r>
              <a:rPr lang="sv-SE">
                <a:latin typeface="Calibri"/>
                <a:cs typeface="Calibri"/>
              </a:rPr>
              <a:t>Kurserna är olika omfattande, vissa är kortare och andra kan ta upp till fyra timmar att genomföra.</a:t>
            </a:r>
          </a:p>
          <a:p>
            <a:r>
              <a:rPr lang="sv-SE">
                <a:latin typeface="Calibri"/>
                <a:cs typeface="Calibri"/>
              </a:rPr>
              <a:t>Att gå kurserna kräver engagemang, utrymme för reflektion samt diskussion i teamet.</a:t>
            </a:r>
          </a:p>
          <a:p>
            <a:r>
              <a:rPr lang="sv-SE">
                <a:latin typeface="Calibri"/>
                <a:cs typeface="Calibri"/>
              </a:rPr>
              <a:t>Gör därför en planering för teamet och avsätt lagom tid för var och en, men också tillfällen för att diskutera tillsammans.</a:t>
            </a:r>
            <a:endParaRPr lang="sv-SE"/>
          </a:p>
        </p:txBody>
      </p:sp>
    </p:spTree>
    <p:extLst>
      <p:ext uri="{BB962C8B-B14F-4D97-AF65-F5344CB8AC3E}">
        <p14:creationId xmlns:p14="http://schemas.microsoft.com/office/powerpoint/2010/main" val="4832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5655A1-A0B0-4CFD-8537-98850255D032}"/>
              </a:ext>
            </a:extLst>
          </p:cNvPr>
          <p:cNvSpPr/>
          <p:nvPr/>
        </p:nvSpPr>
        <p:spPr>
          <a:xfrm>
            <a:off x="-112295" y="-128337"/>
            <a:ext cx="12753474" cy="7234990"/>
          </a:xfrm>
          <a:prstGeom prst="rect">
            <a:avLst/>
          </a:prstGeom>
          <a:solidFill>
            <a:srgbClr val="2776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Verdana"/>
              <a:ea typeface="Geneva"/>
              <a:cs typeface="+mn-cs"/>
            </a:endParaRPr>
          </a:p>
        </p:txBody>
      </p:sp>
      <p:sp>
        <p:nvSpPr>
          <p:cNvPr id="3" name="textruta 2">
            <a:extLst>
              <a:ext uri="{FF2B5EF4-FFF2-40B4-BE49-F238E27FC236}">
                <a16:creationId xmlns:a16="http://schemas.microsoft.com/office/drawing/2014/main" id="{DFC9B802-66D9-4D91-81BA-ADD6EDEE3C0E}"/>
              </a:ext>
            </a:extLst>
          </p:cNvPr>
          <p:cNvSpPr txBox="1"/>
          <p:nvPr/>
        </p:nvSpPr>
        <p:spPr>
          <a:xfrm>
            <a:off x="7002379" y="1167062"/>
            <a:ext cx="5375888" cy="3046988"/>
          </a:xfrm>
          <a:prstGeom prst="rect">
            <a:avLst/>
          </a:prstGeom>
          <a:noFill/>
        </p:spPr>
        <p:txBody>
          <a:bodyPr wrap="square" lIns="91440" tIns="45720" rIns="91440" bIns="45720" rtlCol="0" anchor="t">
            <a:spAutoFit/>
          </a:bodyPr>
          <a:lstStyle/>
          <a:p>
            <a:pPr lvl="0" algn="l" eaLnBrk="1" fontAlgn="auto" hangingPunct="1">
              <a:spcBef>
                <a:spcPts val="0"/>
              </a:spcBef>
              <a:spcAft>
                <a:spcPts val="0"/>
              </a:spcAft>
              <a:defRPr/>
            </a:pPr>
            <a:r>
              <a:rPr lang="sv-SE" sz="4800" b="1">
                <a:solidFill>
                  <a:srgbClr val="FFFFFF"/>
                </a:solidFill>
                <a:latin typeface="Calibri" panose="020F0502020204030204" pitchFamily="34" charset="0"/>
                <a:ea typeface="Geneva"/>
                <a:cs typeface="Calibri" panose="020F0502020204030204" pitchFamily="34" charset="0"/>
              </a:rPr>
              <a:t>Kom igång med arbetet med </a:t>
            </a:r>
            <a:br>
              <a:rPr lang="sv-SE" sz="4800" b="1">
                <a:solidFill>
                  <a:srgbClr val="FFFFFF"/>
                </a:solidFill>
                <a:latin typeface="Calibri" panose="020F0502020204030204" pitchFamily="34" charset="0"/>
                <a:ea typeface="Geneva"/>
                <a:cs typeface="Calibri" panose="020F0502020204030204" pitchFamily="34" charset="0"/>
              </a:rPr>
            </a:br>
            <a:r>
              <a:rPr lang="sv-SE" sz="4800" b="1">
                <a:solidFill>
                  <a:srgbClr val="FFFFFF"/>
                </a:solidFill>
                <a:latin typeface="Calibri" panose="020F0502020204030204" pitchFamily="34" charset="0"/>
                <a:ea typeface="Geneva"/>
                <a:cs typeface="Calibri" panose="020F0502020204030204" pitchFamily="34" charset="0"/>
              </a:rPr>
              <a:t>psykisk ohälsa</a:t>
            </a:r>
          </a:p>
          <a:p>
            <a:pPr lvl="0" algn="l" eaLnBrk="1" fontAlgn="auto" hangingPunct="1">
              <a:spcBef>
                <a:spcPts val="0"/>
              </a:spcBef>
              <a:spcAft>
                <a:spcPts val="0"/>
              </a:spcAft>
              <a:defRPr/>
            </a:pPr>
            <a:endParaRPr lang="sv-SE" sz="4800" b="1">
              <a:solidFill>
                <a:srgbClr val="FFFFFF"/>
              </a:solidFill>
              <a:latin typeface="Calibri" panose="020F0502020204030204" pitchFamily="34" charset="0"/>
              <a:ea typeface="Geneva"/>
              <a:cs typeface="Calibri" panose="020F0502020204030204" pitchFamily="34" charset="0"/>
            </a:endParaRPr>
          </a:p>
        </p:txBody>
      </p:sp>
      <p:pic>
        <p:nvPicPr>
          <p:cNvPr id="8" name="Bildobjekt 7" descr="En bild som visar person, bärbar dator, inomhus, dator&#10;&#10;Automatiskt genererad beskrivning">
            <a:extLst>
              <a:ext uri="{FF2B5EF4-FFF2-40B4-BE49-F238E27FC236}">
                <a16:creationId xmlns:a16="http://schemas.microsoft.com/office/drawing/2014/main" id="{BB73032B-3F9C-754A-B291-AF558A1368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a:stretch/>
        </p:blipFill>
        <p:spPr>
          <a:xfrm>
            <a:off x="-112295" y="-134689"/>
            <a:ext cx="6208295" cy="7234989"/>
          </a:xfrm>
          <a:prstGeom prst="rect">
            <a:avLst/>
          </a:prstGeom>
        </p:spPr>
      </p:pic>
    </p:spTree>
    <p:extLst>
      <p:ext uri="{BB962C8B-B14F-4D97-AF65-F5344CB8AC3E}">
        <p14:creationId xmlns:p14="http://schemas.microsoft.com/office/powerpoint/2010/main" val="16496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71D0E1-7CA1-47AE-B402-AB66803AA520}"/>
              </a:ext>
            </a:extLst>
          </p:cNvPr>
          <p:cNvSpPr>
            <a:spLocks noGrp="1"/>
          </p:cNvSpPr>
          <p:nvPr>
            <p:ph type="title"/>
          </p:nvPr>
        </p:nvSpPr>
        <p:spPr>
          <a:xfrm>
            <a:off x="1295027" y="1510383"/>
            <a:ext cx="10267949" cy="836613"/>
          </a:xfrm>
        </p:spPr>
        <p:txBody>
          <a:bodyPr/>
          <a:lstStyle/>
          <a:p>
            <a:r>
              <a:rPr lang="sv-SE" sz="3600"/>
              <a:t>Det handlar om verksamhetsutveckling</a:t>
            </a:r>
          </a:p>
        </p:txBody>
      </p:sp>
      <p:sp>
        <p:nvSpPr>
          <p:cNvPr id="3" name="Platshållare för innehåll 2">
            <a:extLst>
              <a:ext uri="{FF2B5EF4-FFF2-40B4-BE49-F238E27FC236}">
                <a16:creationId xmlns:a16="http://schemas.microsoft.com/office/drawing/2014/main" id="{D6749C49-9887-45E9-967F-D30CA5213A54}"/>
              </a:ext>
            </a:extLst>
          </p:cNvPr>
          <p:cNvSpPr>
            <a:spLocks noGrp="1"/>
          </p:cNvSpPr>
          <p:nvPr>
            <p:ph idx="1"/>
          </p:nvPr>
        </p:nvSpPr>
        <p:spPr>
          <a:xfrm>
            <a:off x="1295027" y="2212789"/>
            <a:ext cx="9601945" cy="3937000"/>
          </a:xfrm>
        </p:spPr>
        <p:txBody>
          <a:bodyPr/>
          <a:lstStyle/>
          <a:p>
            <a:r>
              <a:rPr lang="sv-SE" dirty="0"/>
              <a:t>Verksamhetsutveckla med teamet för psykisk hälsa på din husläkarmottagning, vad behöver just du/ni göra – diskutera med ert team.</a:t>
            </a:r>
          </a:p>
          <a:p>
            <a:r>
              <a:rPr lang="sv-SE" dirty="0"/>
              <a:t>Det finns goda exempel runt om i regionen som arbetar enligt nytt FFU – hör med ert geografiska områdesnätverk.</a:t>
            </a:r>
            <a:br>
              <a:rPr lang="sv-SE" dirty="0"/>
            </a:br>
            <a:r>
              <a:rPr lang="sv-SE" dirty="0"/>
              <a:t>– Hur arbetar alla andra, finns det tips och råd?</a:t>
            </a:r>
          </a:p>
          <a:p>
            <a:r>
              <a:rPr lang="sv-SE" dirty="0"/>
              <a:t>Hör gärna av er till STEP-UP, vi kan förmedla kontakten.</a:t>
            </a:r>
            <a:br>
              <a:rPr lang="sv-SE" dirty="0"/>
            </a:br>
            <a:endParaRPr lang="sv-SE" dirty="0"/>
          </a:p>
        </p:txBody>
      </p:sp>
    </p:spTree>
    <p:extLst>
      <p:ext uri="{BB962C8B-B14F-4D97-AF65-F5344CB8AC3E}">
        <p14:creationId xmlns:p14="http://schemas.microsoft.com/office/powerpoint/2010/main" val="32963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0A96A-6C8C-4261-84A2-02BFAC89DA14}"/>
              </a:ext>
            </a:extLst>
          </p:cNvPr>
          <p:cNvSpPr>
            <a:spLocks noGrp="1"/>
          </p:cNvSpPr>
          <p:nvPr>
            <p:ph type="title"/>
          </p:nvPr>
        </p:nvSpPr>
        <p:spPr>
          <a:xfrm>
            <a:off x="1375539" y="1358209"/>
            <a:ext cx="10267949" cy="836613"/>
          </a:xfrm>
        </p:spPr>
        <p:txBody>
          <a:bodyPr/>
          <a:lstStyle/>
          <a:p>
            <a:r>
              <a:rPr lang="sv-SE" sz="3600"/>
              <a:t>Checklista för att komma igång</a:t>
            </a:r>
          </a:p>
        </p:txBody>
      </p:sp>
      <p:sp>
        <p:nvSpPr>
          <p:cNvPr id="3" name="Platshållare för innehåll 2">
            <a:extLst>
              <a:ext uri="{FF2B5EF4-FFF2-40B4-BE49-F238E27FC236}">
                <a16:creationId xmlns:a16="http://schemas.microsoft.com/office/drawing/2014/main" id="{88CDF03E-0B5E-471D-8B82-C1339C09F591}"/>
              </a:ext>
            </a:extLst>
          </p:cNvPr>
          <p:cNvSpPr>
            <a:spLocks noGrp="1"/>
          </p:cNvSpPr>
          <p:nvPr>
            <p:ph idx="1"/>
          </p:nvPr>
        </p:nvSpPr>
        <p:spPr>
          <a:xfrm>
            <a:off x="1375540" y="2060614"/>
            <a:ext cx="9458364" cy="4797386"/>
          </a:xfrm>
        </p:spPr>
        <p:txBody>
          <a:bodyPr/>
          <a:lstStyle/>
          <a:p>
            <a:pPr>
              <a:buFont typeface="Wingdings" pitchFamily="2" charset="2"/>
              <a:buChar char="q"/>
            </a:pPr>
            <a:r>
              <a:rPr lang="sv-SE" sz="2000" b="1" dirty="0">
                <a:solidFill>
                  <a:srgbClr val="222222"/>
                </a:solidFill>
                <a:effectLst/>
                <a:latin typeface="Calibri"/>
                <a:cs typeface="Calibri"/>
              </a:rPr>
              <a:t>Kartlägga kompetensbehov i verksamheten och gör en plan för kompetensförsörjning i uppdraget, där både utbildning och rekrytering kan ingå.</a:t>
            </a:r>
            <a:br>
              <a:rPr lang="sv-SE" sz="1800" b="1" dirty="0">
                <a:effectLst/>
              </a:rPr>
            </a:br>
            <a:r>
              <a:rPr lang="sv-SE" sz="1800" dirty="0">
                <a:solidFill>
                  <a:srgbClr val="222222"/>
                </a:solidFill>
                <a:effectLst/>
                <a:latin typeface="Calibri"/>
                <a:cs typeface="Calibri"/>
              </a:rPr>
              <a:t>- </a:t>
            </a:r>
            <a:r>
              <a:rPr lang="sv-SE" sz="1800" dirty="0">
                <a:latin typeface="Calibri"/>
                <a:cs typeface="Calibri"/>
              </a:rPr>
              <a:t>Hur ser teamen ut i FFU?</a:t>
            </a:r>
            <a:br>
              <a:rPr lang="sv-SE" sz="1800" dirty="0"/>
            </a:br>
            <a:r>
              <a:rPr lang="sv-SE" sz="1800" dirty="0">
                <a:solidFill>
                  <a:srgbClr val="C00000"/>
                </a:solidFill>
                <a:latin typeface="Calibri"/>
                <a:cs typeface="Calibri"/>
              </a:rPr>
              <a:t>- </a:t>
            </a:r>
            <a:r>
              <a:rPr lang="sv-SE" sz="1800" dirty="0">
                <a:latin typeface="Calibri"/>
                <a:cs typeface="Calibri"/>
              </a:rPr>
              <a:t>Hur ska jag börja bygga Teamen? </a:t>
            </a:r>
            <a:br>
              <a:rPr lang="sv-SE" sz="1800" dirty="0">
                <a:solidFill>
                  <a:srgbClr val="C00000"/>
                </a:solidFill>
              </a:rPr>
            </a:br>
            <a:r>
              <a:rPr lang="sv-SE" sz="1800" dirty="0">
                <a:latin typeface="Calibri"/>
                <a:cs typeface="Calibri"/>
              </a:rPr>
              <a:t>- Vilka ska ingå? </a:t>
            </a:r>
            <a:br>
              <a:rPr lang="sv-SE" sz="1800" dirty="0"/>
            </a:br>
            <a:r>
              <a:rPr lang="sv-SE" sz="1800" dirty="0">
                <a:latin typeface="Calibri"/>
                <a:cs typeface="Calibri"/>
              </a:rPr>
              <a:t>- Hur många, så att det inte blir skört vid semester och sjukdomsfall? </a:t>
            </a:r>
            <a:br>
              <a:rPr lang="sv-SE" sz="1800" dirty="0"/>
            </a:br>
            <a:r>
              <a:rPr lang="sv-SE" sz="1800" dirty="0">
                <a:latin typeface="Calibri"/>
                <a:cs typeface="Calibri"/>
              </a:rPr>
              <a:t>- Hur har jag gjort gällande utökade insatser barn och unga?</a:t>
            </a:r>
            <a:br>
              <a:rPr lang="sv-SE" sz="1800" dirty="0"/>
            </a:br>
            <a:endParaRPr lang="sv-SE" sz="1800" dirty="0"/>
          </a:p>
          <a:p>
            <a:pPr>
              <a:buFont typeface="Wingdings" pitchFamily="2" charset="2"/>
              <a:buChar char="q"/>
            </a:pPr>
            <a:r>
              <a:rPr lang="sv-SE" sz="2000" b="1" dirty="0">
                <a:solidFill>
                  <a:srgbClr val="222222"/>
                </a:solidFill>
                <a:latin typeface="Calibri"/>
                <a:cs typeface="Calibri"/>
              </a:rPr>
              <a:t>U</a:t>
            </a:r>
            <a:r>
              <a:rPr lang="sv-SE" sz="2000" b="1" dirty="0">
                <a:solidFill>
                  <a:srgbClr val="222222"/>
                </a:solidFill>
                <a:effectLst/>
                <a:latin typeface="Calibri"/>
                <a:cs typeface="Calibri"/>
              </a:rPr>
              <a:t>tifrån listning förstå vilken kompetens samt vilken tjänstgöringsgrad som kan vara rimlig för respektive kompetens för att klara uppdraget.</a:t>
            </a:r>
            <a:br>
              <a:rPr lang="sv-SE" sz="1800" b="1" dirty="0">
                <a:effectLst/>
              </a:rPr>
            </a:br>
            <a:r>
              <a:rPr lang="sv-SE" sz="1800" dirty="0">
                <a:solidFill>
                  <a:srgbClr val="222222"/>
                </a:solidFill>
                <a:effectLst/>
                <a:latin typeface="Calibri"/>
                <a:cs typeface="Calibri"/>
              </a:rPr>
              <a:t>- Hur ser det ut på min husläkarmottagning gällande antal </a:t>
            </a:r>
            <a:r>
              <a:rPr lang="sv-SE" sz="1800" dirty="0">
                <a:solidFill>
                  <a:srgbClr val="222222"/>
                </a:solidFill>
                <a:latin typeface="Calibri"/>
                <a:cs typeface="Calibri"/>
              </a:rPr>
              <a:t>listade</a:t>
            </a:r>
            <a:r>
              <a:rPr lang="sv-SE" sz="1800" dirty="0">
                <a:solidFill>
                  <a:srgbClr val="222222"/>
                </a:solidFill>
                <a:effectLst/>
                <a:latin typeface="Calibri"/>
                <a:cs typeface="Calibri"/>
              </a:rPr>
              <a:t>, vuxna, barn?</a:t>
            </a:r>
          </a:p>
          <a:p>
            <a:pPr>
              <a:buFont typeface="Wingdings" pitchFamily="2" charset="2"/>
              <a:buChar char="q"/>
            </a:pPr>
            <a:endParaRPr lang="sv-SE" dirty="0">
              <a:latin typeface="+mj-lt"/>
            </a:endParaRPr>
          </a:p>
          <a:p>
            <a:pPr marL="0" indent="0">
              <a:buNone/>
            </a:pPr>
            <a:endParaRPr lang="sv-SE" dirty="0"/>
          </a:p>
          <a:p>
            <a:endParaRPr lang="sv-SE" dirty="0"/>
          </a:p>
        </p:txBody>
      </p:sp>
    </p:spTree>
    <p:extLst>
      <p:ext uri="{BB962C8B-B14F-4D97-AF65-F5344CB8AC3E}">
        <p14:creationId xmlns:p14="http://schemas.microsoft.com/office/powerpoint/2010/main" val="181158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6961815-7C06-418B-B0F8-24B6381862EC}"/>
              </a:ext>
            </a:extLst>
          </p:cNvPr>
          <p:cNvSpPr>
            <a:spLocks noGrp="1"/>
          </p:cNvSpPr>
          <p:nvPr>
            <p:ph idx="1"/>
          </p:nvPr>
        </p:nvSpPr>
        <p:spPr>
          <a:xfrm>
            <a:off x="1313726" y="1543283"/>
            <a:ext cx="9796234" cy="5025582"/>
          </a:xfrm>
        </p:spPr>
        <p:txBody>
          <a:bodyPr/>
          <a:lstStyle/>
          <a:p>
            <a:pPr>
              <a:buFont typeface="Wingdings" pitchFamily="2" charset="2"/>
              <a:buChar char="q"/>
            </a:pPr>
            <a:r>
              <a:rPr lang="sv-SE" sz="2000" b="1" dirty="0">
                <a:solidFill>
                  <a:srgbClr val="222222"/>
                </a:solidFill>
                <a:effectLst/>
              </a:rPr>
              <a:t>Anpassa team och arbetssätt inklusive rollfördelning, flöden och lokalt samarbete.</a:t>
            </a:r>
            <a:br>
              <a:rPr lang="sv-SE" sz="1800" b="1" dirty="0">
                <a:solidFill>
                  <a:srgbClr val="222222"/>
                </a:solidFill>
                <a:effectLst/>
              </a:rPr>
            </a:br>
            <a:r>
              <a:rPr lang="sv-SE" sz="1800" dirty="0">
                <a:solidFill>
                  <a:srgbClr val="222222"/>
                </a:solidFill>
                <a:effectLst/>
              </a:rPr>
              <a:t>- Ta stöd ifrån STEP-</a:t>
            </a:r>
            <a:r>
              <a:rPr lang="sv-SE" sz="1800" dirty="0" err="1">
                <a:solidFill>
                  <a:srgbClr val="222222"/>
                </a:solidFill>
                <a:effectLst/>
              </a:rPr>
              <a:t>UPs</a:t>
            </a:r>
            <a:r>
              <a:rPr lang="sv-SE" sz="1800" dirty="0">
                <a:solidFill>
                  <a:srgbClr val="222222"/>
                </a:solidFill>
                <a:effectLst/>
              </a:rPr>
              <a:t> kurser och forma din organisation på HLM där personer och olika kompetens </a:t>
            </a:r>
            <a:br>
              <a:rPr lang="sv-SE" sz="1800" dirty="0">
                <a:solidFill>
                  <a:srgbClr val="222222"/>
                </a:solidFill>
                <a:effectLst/>
              </a:rPr>
            </a:br>
            <a:r>
              <a:rPr lang="sv-SE" sz="1800" dirty="0">
                <a:solidFill>
                  <a:srgbClr val="222222"/>
                </a:solidFill>
                <a:effectLst/>
              </a:rPr>
              <a:t>har tydligt ansvar, tydliga roller och ett patientsäkert flöde för de olika patientgrupperna t ex. enligt </a:t>
            </a:r>
            <a:r>
              <a:rPr lang="sv-SE" sz="1800" dirty="0">
                <a:solidFill>
                  <a:srgbClr val="222222"/>
                </a:solidFill>
              </a:rPr>
              <a:t>t</a:t>
            </a:r>
            <a:r>
              <a:rPr lang="sv-SE" sz="1800" dirty="0">
                <a:solidFill>
                  <a:srgbClr val="222222"/>
                </a:solidFill>
                <a:effectLst/>
              </a:rPr>
              <a:t>riagemodellen, som du finner i kursen </a:t>
            </a:r>
            <a:r>
              <a:rPr lang="sv-SE" sz="1800" i="1" dirty="0">
                <a:solidFill>
                  <a:srgbClr val="222222"/>
                </a:solidFill>
                <a:effectLst/>
              </a:rPr>
              <a:t>Att leda husläkarmottagningar med psykisk ohälsa.</a:t>
            </a:r>
            <a:br>
              <a:rPr lang="sv-SE" sz="1800" i="1" dirty="0">
                <a:solidFill>
                  <a:srgbClr val="222222"/>
                </a:solidFill>
                <a:effectLst/>
              </a:rPr>
            </a:br>
            <a:endParaRPr lang="sv-SE" sz="1800" i="1" dirty="0">
              <a:solidFill>
                <a:srgbClr val="222222"/>
              </a:solidFill>
              <a:effectLst/>
            </a:endParaRPr>
          </a:p>
          <a:p>
            <a:pPr>
              <a:buFont typeface="Wingdings" pitchFamily="2" charset="2"/>
              <a:buChar char="q"/>
            </a:pPr>
            <a:r>
              <a:rPr lang="sv-SE" sz="2000" b="1" dirty="0">
                <a:solidFill>
                  <a:srgbClr val="222222"/>
                </a:solidFill>
              </a:rPr>
              <a:t>Organisera hur teamet ska få tid att arbeta tillsammans och ta stöd från varandras kompetenser.</a:t>
            </a:r>
            <a:br>
              <a:rPr lang="sv-SE" sz="2000" b="1" dirty="0">
                <a:solidFill>
                  <a:srgbClr val="222222"/>
                </a:solidFill>
              </a:rPr>
            </a:br>
            <a:r>
              <a:rPr lang="sv-SE" sz="2000" b="1" dirty="0">
                <a:solidFill>
                  <a:srgbClr val="222222"/>
                </a:solidFill>
              </a:rPr>
              <a:t>- </a:t>
            </a:r>
            <a:r>
              <a:rPr lang="sv-SE" sz="1800" dirty="0">
                <a:solidFill>
                  <a:srgbClr val="222222"/>
                </a:solidFill>
              </a:rPr>
              <a:t>Det kan handla om att lägga till tid i tidböcker eller ”rond-tid” för teamet.</a:t>
            </a:r>
            <a:br>
              <a:rPr lang="sv-SE" sz="1800" i="1" dirty="0">
                <a:solidFill>
                  <a:srgbClr val="222222"/>
                </a:solidFill>
                <a:effectLst/>
              </a:rPr>
            </a:br>
            <a:endParaRPr lang="sv-SE" sz="1800" i="1" dirty="0">
              <a:solidFill>
                <a:srgbClr val="222222"/>
              </a:solidFill>
              <a:effectLst/>
            </a:endParaRPr>
          </a:p>
          <a:p>
            <a:pPr>
              <a:buFont typeface="Wingdings" pitchFamily="2" charset="2"/>
              <a:buChar char="q"/>
            </a:pPr>
            <a:r>
              <a:rPr lang="sv-SE" sz="2000" b="1" dirty="0">
                <a:solidFill>
                  <a:srgbClr val="222222"/>
                </a:solidFill>
                <a:effectLst/>
              </a:rPr>
              <a:t>Gör en plan för att utbilda personal på din husläkarmottagning</a:t>
            </a:r>
            <a:br>
              <a:rPr lang="sv-SE" sz="1800" b="1" dirty="0">
                <a:solidFill>
                  <a:srgbClr val="222222"/>
                </a:solidFill>
                <a:effectLst/>
              </a:rPr>
            </a:br>
            <a:r>
              <a:rPr lang="sv-SE" sz="1800" dirty="0">
                <a:solidFill>
                  <a:srgbClr val="222222"/>
                </a:solidFill>
                <a:effectLst/>
              </a:rPr>
              <a:t>- Titta på </a:t>
            </a:r>
            <a:r>
              <a:rPr lang="sv-SE" sz="1800" dirty="0">
                <a:solidFill>
                  <a:srgbClr val="222222"/>
                </a:solidFill>
              </a:rPr>
              <a:t>översikten av alla </a:t>
            </a:r>
            <a:r>
              <a:rPr lang="sv-SE" sz="1800" dirty="0">
                <a:solidFill>
                  <a:srgbClr val="222222"/>
                </a:solidFill>
                <a:effectLst/>
              </a:rPr>
              <a:t>kurser i STEP-UP, så får du en uppfattning av omfattningen av kursutbudet för att starta upp.</a:t>
            </a:r>
          </a:p>
          <a:p>
            <a:endParaRPr lang="sv-SE" b="1" i="1" dirty="0"/>
          </a:p>
        </p:txBody>
      </p:sp>
    </p:spTree>
    <p:extLst>
      <p:ext uri="{BB962C8B-B14F-4D97-AF65-F5344CB8AC3E}">
        <p14:creationId xmlns:p14="http://schemas.microsoft.com/office/powerpoint/2010/main" val="30157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3F9EE1-EAC0-47E7-A89D-CEB4A8A88424}"/>
              </a:ext>
            </a:extLst>
          </p:cNvPr>
          <p:cNvSpPr>
            <a:spLocks noGrp="1"/>
          </p:cNvSpPr>
          <p:nvPr>
            <p:ph type="title"/>
          </p:nvPr>
        </p:nvSpPr>
        <p:spPr>
          <a:xfrm>
            <a:off x="958851" y="1503193"/>
            <a:ext cx="3647873" cy="788597"/>
          </a:xfrm>
        </p:spPr>
        <p:txBody>
          <a:bodyPr/>
          <a:lstStyle/>
          <a:p>
            <a:r>
              <a:rPr lang="sv-SE"/>
              <a:t>Tid för reflektion</a:t>
            </a:r>
          </a:p>
        </p:txBody>
      </p:sp>
      <p:sp>
        <p:nvSpPr>
          <p:cNvPr id="6" name="Platshållare för innehåll 5">
            <a:extLst>
              <a:ext uri="{FF2B5EF4-FFF2-40B4-BE49-F238E27FC236}">
                <a16:creationId xmlns:a16="http://schemas.microsoft.com/office/drawing/2014/main" id="{A67EE5BB-53C0-420E-93E7-16F6716B806B}"/>
              </a:ext>
            </a:extLst>
          </p:cNvPr>
          <p:cNvSpPr>
            <a:spLocks noGrp="1"/>
          </p:cNvSpPr>
          <p:nvPr>
            <p:ph idx="1"/>
          </p:nvPr>
        </p:nvSpPr>
        <p:spPr>
          <a:xfrm>
            <a:off x="958851" y="2425220"/>
            <a:ext cx="4957317" cy="3937000"/>
          </a:xfrm>
        </p:spPr>
        <p:txBody>
          <a:bodyPr/>
          <a:lstStyle/>
          <a:p>
            <a:r>
              <a:rPr lang="sv-SE"/>
              <a:t>Vad innebär detta? </a:t>
            </a:r>
          </a:p>
          <a:p>
            <a:r>
              <a:rPr lang="sv-SE"/>
              <a:t>Hur ser det ut hos oss? </a:t>
            </a:r>
          </a:p>
          <a:p>
            <a:r>
              <a:rPr lang="sv-SE"/>
              <a:t>Vad behöver vi göra? </a:t>
            </a:r>
          </a:p>
          <a:p>
            <a:r>
              <a:rPr lang="sv-SE"/>
              <a:t>Var börjar vi? </a:t>
            </a:r>
          </a:p>
          <a:p>
            <a:endParaRPr lang="sv-SE"/>
          </a:p>
        </p:txBody>
      </p:sp>
      <p:graphicFrame>
        <p:nvGraphicFramePr>
          <p:cNvPr id="8" name="Platshållare för innehåll 3">
            <a:extLst>
              <a:ext uri="{FF2B5EF4-FFF2-40B4-BE49-F238E27FC236}">
                <a16:creationId xmlns:a16="http://schemas.microsoft.com/office/drawing/2014/main" id="{A379A05E-66E8-4C84-89DD-89C1F0AED084}"/>
              </a:ext>
            </a:extLst>
          </p:cNvPr>
          <p:cNvGraphicFramePr>
            <a:graphicFrameLocks/>
          </p:cNvGraphicFramePr>
          <p:nvPr>
            <p:extLst>
              <p:ext uri="{D42A27DB-BD31-4B8C-83A1-F6EECF244321}">
                <p14:modId xmlns:p14="http://schemas.microsoft.com/office/powerpoint/2010/main" val="1242789997"/>
              </p:ext>
            </p:extLst>
          </p:nvPr>
        </p:nvGraphicFramePr>
        <p:xfrm>
          <a:off x="5032482" y="1921628"/>
          <a:ext cx="6478587" cy="4188542"/>
        </p:xfrm>
        <a:graphic>
          <a:graphicData uri="http://schemas.openxmlformats.org/drawingml/2006/table">
            <a:tbl>
              <a:tblPr/>
              <a:tblGrid>
                <a:gridCol w="881062">
                  <a:extLst>
                    <a:ext uri="{9D8B030D-6E8A-4147-A177-3AD203B41FA5}">
                      <a16:colId xmlns:a16="http://schemas.microsoft.com/office/drawing/2014/main" val="20000"/>
                    </a:ext>
                  </a:extLst>
                </a:gridCol>
                <a:gridCol w="3438525">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1158328">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Bikupa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En kort reflektion (3-5 minuter) mellan två eller tre personer kring en viss fråga.</a:t>
                      </a:r>
                    </a:p>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Återkoppling från grupperna i storgrupp.</a:t>
                      </a:r>
                    </a:p>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Kan göras muntligen eller på notislappar.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Det går snabbt att få igång reflektion och samtal. Det ger även möjlighet för deltagarna att dela med sig av det som är viktigast.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13955">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Fyra hörn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En övning där ett påstående eller svaret på en fråga värderas från 1 till 4 där 1 = nej, håller inte alls med; 4 = ja, håller fullständigt med. Varje hörn i rummet representerar en siffra i skalan. Deltagarna ställer sig i det hörn som motsvarar den egna uppfattningen.</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Fördelningen i rummet ger en visuell bild av åsiktsläget och det är ett enkelt sätt att snabbt komma igång med dialogen kring problem eller lösningar.</a:t>
                      </a:r>
                    </a:p>
                    <a:p>
                      <a:pPr marL="0" marR="0" lvl="0" indent="0" algn="l" defTabSz="457200" rtl="0" eaLnBrk="1" fontAlgn="base" latinLnBrk="0" hangingPunct="1">
                        <a:lnSpc>
                          <a:spcPts val="1400"/>
                        </a:lnSpc>
                        <a:spcBef>
                          <a:spcPct val="0"/>
                        </a:spcBef>
                        <a:spcAft>
                          <a:spcPct val="0"/>
                        </a:spcAft>
                        <a:buClrTx/>
                        <a:buSzTx/>
                        <a:buFontTx/>
                        <a:buNone/>
                        <a:tabLst/>
                      </a:pP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13955">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Laget runt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Alla får en liten stund att berätta något. Var dock noga med att förmedla syftet, vad medarbetarna ska säga något om samt hur lång tid var och en har på sig. 1-3 minuter brukar vara lagom för att inte rundan ska ta alltför lång tid, samt för att undvika att deltagarna kommer ifrån ämnet.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defTabSz="457200">
                        <a:lnSpc>
                          <a:spcPct val="130000"/>
                        </a:lnSpc>
                        <a:spcBef>
                          <a:spcPts val="500"/>
                        </a:spcBef>
                        <a:spcAft>
                          <a:spcPts val="200"/>
                        </a:spcAft>
                        <a:buFont typeface="Wingdings" charset="2"/>
                        <a:defRPr sz="2000">
                          <a:solidFill>
                            <a:schemeClr val="tx1"/>
                          </a:solidFill>
                          <a:latin typeface="Verdana" charset="0"/>
                          <a:ea typeface="Geneva" charset="0"/>
                          <a:cs typeface="Geneva" charset="0"/>
                        </a:defRPr>
                      </a:lvl1pPr>
                      <a:lvl2pPr marL="37931725" indent="-37474525" algn="l" defTabSz="457200">
                        <a:lnSpc>
                          <a:spcPct val="120000"/>
                        </a:lnSpc>
                        <a:spcBef>
                          <a:spcPts val="400"/>
                        </a:spcBef>
                        <a:spcAft>
                          <a:spcPts val="100"/>
                        </a:spcAft>
                        <a:defRPr>
                          <a:solidFill>
                            <a:schemeClr val="tx1"/>
                          </a:solidFill>
                          <a:latin typeface="Verdana" charset="0"/>
                          <a:ea typeface="Geneva" charset="0"/>
                          <a:cs typeface="Geneva" charset="0"/>
                        </a:defRPr>
                      </a:lvl2pPr>
                      <a:lvl3pPr>
                        <a:lnSpc>
                          <a:spcPct val="120000"/>
                        </a:lnSpc>
                        <a:spcBef>
                          <a:spcPts val="400"/>
                        </a:spcBef>
                        <a:spcAft>
                          <a:spcPts val="100"/>
                        </a:spcAft>
                        <a:defRPr sz="1600">
                          <a:solidFill>
                            <a:schemeClr val="tx1"/>
                          </a:solidFill>
                          <a:latin typeface="Verdana" charset="0"/>
                          <a:ea typeface="Geneva" charset="0"/>
                          <a:cs typeface="Geneva" charset="0"/>
                        </a:defRPr>
                      </a:lvl3pPr>
                      <a:lvl4pPr>
                        <a:lnSpc>
                          <a:spcPct val="120000"/>
                        </a:lnSpc>
                        <a:spcBef>
                          <a:spcPts val="400"/>
                        </a:spcBef>
                        <a:spcAft>
                          <a:spcPts val="100"/>
                        </a:spcAft>
                        <a:defRPr sz="1600">
                          <a:solidFill>
                            <a:schemeClr val="tx1"/>
                          </a:solidFill>
                          <a:latin typeface="Verdana" charset="0"/>
                          <a:ea typeface="Geneva" charset="0"/>
                          <a:cs typeface="Geneva" charset="0"/>
                        </a:defRPr>
                      </a:lvl4pPr>
                      <a:lvl5pPr>
                        <a:lnSpc>
                          <a:spcPct val="120000"/>
                        </a:lnSpc>
                        <a:spcBef>
                          <a:spcPts val="400"/>
                        </a:spcBef>
                        <a:spcAft>
                          <a:spcPts val="100"/>
                        </a:spcAft>
                        <a:defRPr sz="1600">
                          <a:solidFill>
                            <a:schemeClr val="tx1"/>
                          </a:solidFill>
                          <a:latin typeface="Verdana" charset="0"/>
                          <a:ea typeface="Geneva" charset="0"/>
                          <a:cs typeface="Geneva" charset="0"/>
                        </a:defRPr>
                      </a:lvl5pPr>
                      <a:lvl6pPr marL="4572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6pPr>
                      <a:lvl7pPr marL="9144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7pPr>
                      <a:lvl8pPr marL="13716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8pPr>
                      <a:lvl9pPr marL="1828800" eaLnBrk="0" fontAlgn="base" hangingPunct="0">
                        <a:lnSpc>
                          <a:spcPct val="120000"/>
                        </a:lnSpc>
                        <a:spcBef>
                          <a:spcPts val="400"/>
                        </a:spcBef>
                        <a:spcAft>
                          <a:spcPts val="100"/>
                        </a:spcAft>
                        <a:defRPr sz="1600">
                          <a:solidFill>
                            <a:schemeClr val="tx1"/>
                          </a:solidFill>
                          <a:latin typeface="Verdana" charset="0"/>
                          <a:ea typeface="Geneva" charset="0"/>
                          <a:cs typeface="Geneva" charset="0"/>
                        </a:defRPr>
                      </a:lvl9pPr>
                    </a:lstStyle>
                    <a:p>
                      <a:pPr marL="0" marR="0" lvl="0" indent="0" algn="l" defTabSz="457200" rtl="0" eaLnBrk="1" fontAlgn="base" latinLnBrk="0" hangingPunct="1">
                        <a:lnSpc>
                          <a:spcPts val="1400"/>
                        </a:lnSpc>
                        <a:spcBef>
                          <a:spcPct val="0"/>
                        </a:spcBef>
                        <a:spcAft>
                          <a:spcPct val="0"/>
                        </a:spcAft>
                        <a:buClrTx/>
                        <a:buSzTx/>
                        <a:buFontTx/>
                        <a:buNone/>
                        <a:tabLst/>
                      </a:pPr>
                      <a:r>
                        <a:rPr kumimoji="0" lang="sv-SE" altLang="sv-SE" sz="1400" b="0" i="0" u="none" strike="noStrike" cap="none" normalizeH="0" baseline="0">
                          <a:ln>
                            <a:noFill/>
                          </a:ln>
                          <a:solidFill>
                            <a:schemeClr val="tx1"/>
                          </a:solidFill>
                          <a:effectLst/>
                          <a:latin typeface="Calibri" panose="020F0502020204030204" pitchFamily="34" charset="0"/>
                          <a:ea typeface="Geneva" charset="0"/>
                          <a:cs typeface="Calibri" panose="020F0502020204030204" pitchFamily="34" charset="0"/>
                        </a:rPr>
                        <a:t>Detta är en bra metod för att säkerställa att alla kommer till tals. </a:t>
                      </a:r>
                      <a:endParaRPr kumimoji="0" lang="sv-SE" altLang="sv-SE" sz="1400" b="0" i="0" u="none" strike="noStrike" cap="none" normalizeH="0" baseline="0">
                        <a:ln>
                          <a:noFill/>
                        </a:ln>
                        <a:solidFill>
                          <a:srgbClr val="000000"/>
                        </a:solidFill>
                        <a:effectLst/>
                        <a:latin typeface="Calibri" panose="020F0502020204030204" pitchFamily="34" charset="0"/>
                        <a:ea typeface="Geneva" charset="0"/>
                        <a:cs typeface="Calibri" panose="020F0502020204030204" pitchFamily="34" charset="0"/>
                      </a:endParaRPr>
                    </a:p>
                  </a:txBody>
                  <a:tcPr marT="45723" marB="4572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textruta 9">
            <a:extLst>
              <a:ext uri="{FF2B5EF4-FFF2-40B4-BE49-F238E27FC236}">
                <a16:creationId xmlns:a16="http://schemas.microsoft.com/office/drawing/2014/main" id="{BAC345BD-855B-45F0-A405-0FD2B39708FB}"/>
              </a:ext>
            </a:extLst>
          </p:cNvPr>
          <p:cNvSpPr txBox="1"/>
          <p:nvPr/>
        </p:nvSpPr>
        <p:spPr>
          <a:xfrm>
            <a:off x="4939885" y="1456892"/>
            <a:ext cx="60979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Metoder för att skapa kreativa samtal </a:t>
            </a:r>
            <a:endPar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Geneva"/>
              <a:cs typeface="Calibri" panose="020F0502020204030204" pitchFamily="34" charset="0"/>
            </a:endParaRPr>
          </a:p>
        </p:txBody>
      </p:sp>
    </p:spTree>
    <p:extLst>
      <p:ext uri="{BB962C8B-B14F-4D97-AF65-F5344CB8AC3E}">
        <p14:creationId xmlns:p14="http://schemas.microsoft.com/office/powerpoint/2010/main" val="92841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6B24D9-1908-4BD7-996B-F996AE1D66FF}"/>
              </a:ext>
            </a:extLst>
          </p:cNvPr>
          <p:cNvSpPr>
            <a:spLocks noGrp="1"/>
          </p:cNvSpPr>
          <p:nvPr>
            <p:ph type="title"/>
          </p:nvPr>
        </p:nvSpPr>
        <p:spPr>
          <a:xfrm>
            <a:off x="958851" y="1381351"/>
            <a:ext cx="10267949" cy="693427"/>
          </a:xfrm>
        </p:spPr>
        <p:txBody>
          <a:bodyPr/>
          <a:lstStyle/>
          <a:p>
            <a:r>
              <a:rPr lang="sv-SE"/>
              <a:t>Förändringsledning – hur gör man det? </a:t>
            </a:r>
          </a:p>
        </p:txBody>
      </p:sp>
      <p:sp>
        <p:nvSpPr>
          <p:cNvPr id="6" name="Platshållare för innehåll 5">
            <a:extLst>
              <a:ext uri="{FF2B5EF4-FFF2-40B4-BE49-F238E27FC236}">
                <a16:creationId xmlns:a16="http://schemas.microsoft.com/office/drawing/2014/main" id="{F4493DD1-8A24-4C7E-BECF-D21A47CB3087}"/>
              </a:ext>
            </a:extLst>
          </p:cNvPr>
          <p:cNvSpPr>
            <a:spLocks noGrp="1"/>
          </p:cNvSpPr>
          <p:nvPr>
            <p:ph idx="1"/>
          </p:nvPr>
        </p:nvSpPr>
        <p:spPr/>
        <p:txBody>
          <a:bodyPr/>
          <a:lstStyle/>
          <a:p>
            <a:pPr marL="0" indent="0">
              <a:buNone/>
            </a:pPr>
            <a:r>
              <a:rPr lang="sv-SE" sz="1800" dirty="0">
                <a:effectLst/>
                <a:latin typeface="Calibri" panose="020F0502020204030204" pitchFamily="34" charset="0"/>
                <a:ea typeface="Calibri" panose="020F0502020204030204" pitchFamily="34" charset="0"/>
              </a:rPr>
              <a:t>Regionen har tagit fram en digital utbildning i förändringsledning. </a:t>
            </a:r>
          </a:p>
          <a:p>
            <a:r>
              <a:rPr lang="sv-SE" sz="1800" dirty="0">
                <a:latin typeface="Calibri"/>
                <a:ea typeface="Calibri" panose="020F0502020204030204" pitchFamily="34" charset="0"/>
                <a:cs typeface="Calibri"/>
                <a:hlinkClick r:id="rId2"/>
              </a:rPr>
              <a:t>Förändringsledning, kurs på Lärtorget </a:t>
            </a:r>
            <a:endParaRPr lang="sv-SE" sz="1800" dirty="0">
              <a:latin typeface="Calibri" panose="020F0502020204030204" pitchFamily="34" charset="0"/>
              <a:ea typeface="Calibri" panose="020F0502020204030204" pitchFamily="34" charset="0"/>
            </a:endParaRPr>
          </a:p>
          <a:p>
            <a:pPr marL="0" indent="0">
              <a:buNone/>
            </a:pPr>
            <a:endParaRPr lang="sv-SE" sz="1800" dirty="0">
              <a:effectLst/>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309536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2B6FC-10F2-BE43-9C45-D3C5A002E605}"/>
              </a:ext>
            </a:extLst>
          </p:cNvPr>
          <p:cNvSpPr>
            <a:spLocks noGrp="1"/>
          </p:cNvSpPr>
          <p:nvPr>
            <p:ph type="title"/>
          </p:nvPr>
        </p:nvSpPr>
        <p:spPr>
          <a:xfrm>
            <a:off x="6095712" y="1611046"/>
            <a:ext cx="6996833" cy="1817954"/>
          </a:xfrm>
        </p:spPr>
        <p:txBody>
          <a:bodyPr/>
          <a:lstStyle/>
          <a:p>
            <a:r>
              <a:rPr lang="sv-SE"/>
              <a:t>Nya avtalskrav för </a:t>
            </a:r>
            <a:br>
              <a:rPr lang="sv-SE"/>
            </a:br>
            <a:r>
              <a:rPr lang="sv-SE"/>
              <a:t>husläkarmottagningar </a:t>
            </a:r>
            <a:br>
              <a:rPr lang="sv-SE"/>
            </a:br>
            <a:r>
              <a:rPr lang="sv-SE"/>
              <a:t>från 2021 </a:t>
            </a:r>
          </a:p>
        </p:txBody>
      </p:sp>
      <p:sp>
        <p:nvSpPr>
          <p:cNvPr id="3" name="Platshållare för innehåll 2">
            <a:extLst>
              <a:ext uri="{FF2B5EF4-FFF2-40B4-BE49-F238E27FC236}">
                <a16:creationId xmlns:a16="http://schemas.microsoft.com/office/drawing/2014/main" id="{360F65E6-5EFC-3749-B709-EC6DF6164E53}"/>
              </a:ext>
            </a:extLst>
          </p:cNvPr>
          <p:cNvSpPr>
            <a:spLocks noGrp="1"/>
          </p:cNvSpPr>
          <p:nvPr>
            <p:ph idx="1"/>
          </p:nvPr>
        </p:nvSpPr>
        <p:spPr>
          <a:xfrm>
            <a:off x="6095713" y="3699164"/>
            <a:ext cx="4733274" cy="1984236"/>
          </a:xfrm>
        </p:spPr>
        <p:txBody>
          <a:bodyPr/>
          <a:lstStyle/>
          <a:p>
            <a:pPr marL="0" indent="0">
              <a:spcAft>
                <a:spcPts val="1000"/>
              </a:spcAft>
              <a:buNone/>
            </a:pPr>
            <a:r>
              <a:rPr lang="sv-SE">
                <a:latin typeface="Calibri"/>
                <a:cs typeface="Calibri"/>
              </a:rPr>
              <a:t>Krav på </a:t>
            </a:r>
            <a:r>
              <a:rPr lang="sv-SE" b="1">
                <a:latin typeface="Calibri"/>
                <a:cs typeface="Calibri"/>
              </a:rPr>
              <a:t>insatser</a:t>
            </a:r>
            <a:r>
              <a:rPr lang="sv-SE">
                <a:latin typeface="Calibri"/>
                <a:cs typeface="Calibri"/>
              </a:rPr>
              <a:t> vid mild till måttlig </a:t>
            </a:r>
            <a:br>
              <a:rPr lang="sv-SE"/>
            </a:br>
            <a:r>
              <a:rPr lang="sv-SE">
                <a:latin typeface="Calibri"/>
                <a:cs typeface="Calibri"/>
              </a:rPr>
              <a:t>psykisk ohälsa för patienter i alla åldrar. </a:t>
            </a:r>
          </a:p>
          <a:p>
            <a:pPr marL="0" indent="0">
              <a:spcAft>
                <a:spcPts val="1200"/>
              </a:spcAft>
              <a:buNone/>
            </a:pPr>
            <a:r>
              <a:rPr lang="sv-SE">
                <a:latin typeface="Calibri"/>
                <a:cs typeface="Calibri"/>
              </a:rPr>
              <a:t>Inkluderar även </a:t>
            </a:r>
            <a:r>
              <a:rPr lang="sv-SE" b="1">
                <a:latin typeface="Calibri"/>
                <a:cs typeface="Calibri"/>
              </a:rPr>
              <a:t>utökade insatser</a:t>
            </a:r>
            <a:br>
              <a:rPr lang="sv-SE" b="1"/>
            </a:br>
            <a:r>
              <a:rPr lang="sv-SE">
                <a:latin typeface="Calibri"/>
                <a:cs typeface="Calibri"/>
              </a:rPr>
              <a:t>för barn och unga. </a:t>
            </a:r>
            <a:endParaRPr lang="sv-SE"/>
          </a:p>
          <a:p>
            <a:endParaRPr lang="sv-SE"/>
          </a:p>
        </p:txBody>
      </p:sp>
      <p:pic>
        <p:nvPicPr>
          <p:cNvPr id="7" name="Bildobjekt 6">
            <a:extLst>
              <a:ext uri="{FF2B5EF4-FFF2-40B4-BE49-F238E27FC236}">
                <a16:creationId xmlns:a16="http://schemas.microsoft.com/office/drawing/2014/main" id="{D2FD77C9-1B54-5F4E-B44A-492E8D6653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17431"/>
            <a:ext cx="5536764" cy="5840981"/>
          </a:xfrm>
          <a:prstGeom prst="rect">
            <a:avLst/>
          </a:prstGeom>
        </p:spPr>
      </p:pic>
    </p:spTree>
    <p:extLst>
      <p:ext uri="{BB962C8B-B14F-4D97-AF65-F5344CB8AC3E}">
        <p14:creationId xmlns:p14="http://schemas.microsoft.com/office/powerpoint/2010/main" val="400675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C7DDE3F-8529-4354-A46A-70C7CCB12896}"/>
              </a:ext>
            </a:extLst>
          </p:cNvPr>
          <p:cNvSpPr>
            <a:spLocks noGrp="1"/>
          </p:cNvSpPr>
          <p:nvPr>
            <p:ph idx="1"/>
          </p:nvPr>
        </p:nvSpPr>
        <p:spPr>
          <a:xfrm>
            <a:off x="958851" y="1706525"/>
            <a:ext cx="10267949" cy="3444949"/>
          </a:xfrm>
        </p:spPr>
        <p:txBody>
          <a:bodyPr/>
          <a:lstStyle/>
          <a:p>
            <a:pPr marL="0" indent="0">
              <a:buNone/>
            </a:pPr>
            <a:endParaRPr kumimoji="0" lang="en-US" sz="24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3"/>
            </a:endParaRPr>
          </a:p>
          <a:p>
            <a:pPr marL="0" indent="0" algn="ctr">
              <a:buNone/>
            </a:pPr>
            <a:r>
              <a:rPr lang="sv-SE" sz="6000" b="1" dirty="0">
                <a:solidFill>
                  <a:srgbClr val="27769F"/>
                </a:solidFill>
                <a:ea typeface="+mj-ea"/>
              </a:rPr>
              <a:t>Tack och lycka till! </a:t>
            </a:r>
            <a:endParaRPr lang="en-US" sz="6000" b="1" dirty="0">
              <a:solidFill>
                <a:srgbClr val="27769F"/>
              </a:solidFill>
              <a:ea typeface="+mj-ea"/>
              <a:hlinkClick r:id="rId3">
                <a:extLst>
                  <a:ext uri="{A12FA001-AC4F-418D-AE19-62706E023703}">
                    <ahyp:hlinkClr xmlns:ahyp="http://schemas.microsoft.com/office/drawing/2018/hyperlinkcolor" val="tx"/>
                  </a:ext>
                </a:extLst>
              </a:hlinkClick>
            </a:endParaRPr>
          </a:p>
          <a:p>
            <a:pPr marL="0" indent="0" algn="ctr">
              <a:buNone/>
            </a:pPr>
            <a:r>
              <a:rPr kumimoji="0" lang="en-US" sz="240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3"/>
              </a:rPr>
              <a:t>www.step-up.regionstockholm.se</a:t>
            </a:r>
          </a:p>
          <a:p>
            <a:pPr marL="0" indent="0" algn="ctr">
              <a:buNone/>
            </a:pPr>
            <a:r>
              <a:rPr lang="en-US" sz="2400" dirty="0">
                <a:solidFill>
                  <a:srgbClr val="000000"/>
                </a:solidFill>
                <a:hlinkClick r:id="rId4"/>
              </a:rPr>
              <a:t>step-up.slso@regionstockholm.se</a:t>
            </a:r>
            <a:endParaRPr lang="en-US" sz="2400" dirty="0">
              <a:solidFill>
                <a:srgbClr val="000000"/>
              </a:solidFill>
            </a:endParaRPr>
          </a:p>
          <a:p>
            <a:pPr marL="0" indent="0" algn="ctr">
              <a:buNone/>
            </a:pPr>
            <a:endParaRPr lang="sv-SE" sz="2400" dirty="0">
              <a:solidFill>
                <a:srgbClr val="000000"/>
              </a:solidFill>
            </a:endParaRPr>
          </a:p>
          <a:p>
            <a:endParaRPr kumimoji="0" lang="en-US" sz="2400" b="0" i="0" strike="noStrike" kern="1200" cap="none" spc="0" normalizeH="0" baseline="0" noProof="0" dirty="0">
              <a:ln>
                <a:noFill/>
              </a:ln>
              <a:solidFill>
                <a:srgbClr val="000000"/>
              </a:solidFill>
              <a:effectLst/>
              <a:uLnTx/>
              <a:uFillTx/>
              <a:latin typeface="Calibri" panose="020F0502020204030204" pitchFamily="34" charset="0"/>
              <a:ea typeface="Geneva"/>
              <a:cs typeface="Calibri" panose="020F0502020204030204" pitchFamily="34" charset="0"/>
              <a:hlinkClick r:id="rId3"/>
            </a:endParaRPr>
          </a:p>
          <a:p>
            <a:endParaRPr lang="sv-SE" dirty="0"/>
          </a:p>
        </p:txBody>
      </p:sp>
    </p:spTree>
    <p:extLst>
      <p:ext uri="{BB962C8B-B14F-4D97-AF65-F5344CB8AC3E}">
        <p14:creationId xmlns:p14="http://schemas.microsoft.com/office/powerpoint/2010/main" val="357695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8504A3-20E7-F141-9173-3EFAAFA453AC}"/>
              </a:ext>
            </a:extLst>
          </p:cNvPr>
          <p:cNvSpPr>
            <a:spLocks noGrp="1"/>
          </p:cNvSpPr>
          <p:nvPr>
            <p:ph type="title"/>
          </p:nvPr>
        </p:nvSpPr>
        <p:spPr>
          <a:xfrm>
            <a:off x="792597" y="1555628"/>
            <a:ext cx="4904759" cy="1225326"/>
          </a:xfrm>
        </p:spPr>
        <p:txBody>
          <a:bodyPr/>
          <a:lstStyle/>
          <a:p>
            <a:r>
              <a:rPr lang="sv-SE"/>
              <a:t>Vårdkvaliteten</a:t>
            </a:r>
            <a:br>
              <a:rPr lang="sv-SE"/>
            </a:br>
            <a:r>
              <a:rPr lang="sv-SE"/>
              <a:t>ska ökas genom</a:t>
            </a:r>
          </a:p>
        </p:txBody>
      </p:sp>
      <p:sp>
        <p:nvSpPr>
          <p:cNvPr id="3" name="Platshållare för innehåll 2">
            <a:extLst>
              <a:ext uri="{FF2B5EF4-FFF2-40B4-BE49-F238E27FC236}">
                <a16:creationId xmlns:a16="http://schemas.microsoft.com/office/drawing/2014/main" id="{948A5A00-4963-2942-B5EC-76D232100588}"/>
              </a:ext>
            </a:extLst>
          </p:cNvPr>
          <p:cNvSpPr>
            <a:spLocks noGrp="1"/>
          </p:cNvSpPr>
          <p:nvPr>
            <p:ph idx="1"/>
          </p:nvPr>
        </p:nvSpPr>
        <p:spPr>
          <a:xfrm>
            <a:off x="792597" y="3140387"/>
            <a:ext cx="5035986" cy="2628661"/>
          </a:xfrm>
        </p:spPr>
        <p:txBody>
          <a:bodyPr/>
          <a:lstStyle/>
          <a:p>
            <a:r>
              <a:rPr lang="sv-SE" dirty="0"/>
              <a:t>Hög tillgänglighet</a:t>
            </a:r>
          </a:p>
          <a:p>
            <a:r>
              <a:rPr lang="sv-SE" dirty="0"/>
              <a:t>Tidig upptäckt av psykisk ohälsa, skadligt bruk och beroende.</a:t>
            </a:r>
          </a:p>
          <a:p>
            <a:r>
              <a:rPr lang="sv-SE" dirty="0"/>
              <a:t>Bedömning, behandling och uppföljning</a:t>
            </a:r>
          </a:p>
          <a:p>
            <a:r>
              <a:rPr lang="sv-SE" dirty="0"/>
              <a:t>Stöd till egenvårdsråd</a:t>
            </a:r>
          </a:p>
        </p:txBody>
      </p:sp>
      <p:pic>
        <p:nvPicPr>
          <p:cNvPr id="5" name="Bildobjekt 4" descr="En bild som visar träd, person, utomhus, stående&#10;&#10;Automatiskt genererad beskrivning">
            <a:extLst>
              <a:ext uri="{FF2B5EF4-FFF2-40B4-BE49-F238E27FC236}">
                <a16:creationId xmlns:a16="http://schemas.microsoft.com/office/drawing/2014/main" id="{026F8951-3BA1-A44E-A3BA-3B502D35D4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937078"/>
            <a:ext cx="6096000" cy="5920921"/>
          </a:xfrm>
          <a:prstGeom prst="rect">
            <a:avLst/>
          </a:prstGeom>
        </p:spPr>
      </p:pic>
    </p:spTree>
    <p:extLst>
      <p:ext uri="{BB962C8B-B14F-4D97-AF65-F5344CB8AC3E}">
        <p14:creationId xmlns:p14="http://schemas.microsoft.com/office/powerpoint/2010/main" val="53860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F865D9A-DA23-6742-A72D-34CBE3ADF45B}"/>
              </a:ext>
            </a:extLst>
          </p:cNvPr>
          <p:cNvSpPr/>
          <p:nvPr/>
        </p:nvSpPr>
        <p:spPr bwMode="auto">
          <a:xfrm>
            <a:off x="0" y="1006997"/>
            <a:ext cx="12192000" cy="5851003"/>
          </a:xfrm>
          <a:prstGeom prst="rect">
            <a:avLst/>
          </a:prstGeom>
          <a:solidFill>
            <a:srgbClr val="D5E4E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2" name="Rubrik 1">
            <a:extLst>
              <a:ext uri="{FF2B5EF4-FFF2-40B4-BE49-F238E27FC236}">
                <a16:creationId xmlns:a16="http://schemas.microsoft.com/office/drawing/2014/main" id="{44B79D16-7BEA-A443-A280-B76766FB1F41}"/>
              </a:ext>
            </a:extLst>
          </p:cNvPr>
          <p:cNvSpPr>
            <a:spLocks noGrp="1"/>
          </p:cNvSpPr>
          <p:nvPr>
            <p:ph type="title"/>
          </p:nvPr>
        </p:nvSpPr>
        <p:spPr/>
        <p:txBody>
          <a:bodyPr/>
          <a:lstStyle/>
          <a:p>
            <a:r>
              <a:rPr lang="sv-SE" sz="3600"/>
              <a:t>Psykisk ohälsa i primärvården</a:t>
            </a:r>
          </a:p>
        </p:txBody>
      </p:sp>
      <p:pic>
        <p:nvPicPr>
          <p:cNvPr id="11" name="Platshållare för innehåll 8">
            <a:extLst>
              <a:ext uri="{FF2B5EF4-FFF2-40B4-BE49-F238E27FC236}">
                <a16:creationId xmlns:a16="http://schemas.microsoft.com/office/drawing/2014/main" id="{F5A33F4B-39ED-4044-96BF-AC28DB0400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958851" y="2322299"/>
            <a:ext cx="9847673" cy="322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52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78173-6FDF-BB4C-83E9-D33075FFE362}"/>
              </a:ext>
            </a:extLst>
          </p:cNvPr>
          <p:cNvSpPr>
            <a:spLocks noGrp="1"/>
          </p:cNvSpPr>
          <p:nvPr>
            <p:ph type="title"/>
          </p:nvPr>
        </p:nvSpPr>
        <p:spPr>
          <a:xfrm>
            <a:off x="6895198" y="1538195"/>
            <a:ext cx="5012458" cy="1339972"/>
          </a:xfrm>
        </p:spPr>
        <p:txBody>
          <a:bodyPr/>
          <a:lstStyle/>
          <a:p>
            <a:r>
              <a:rPr lang="sv-SE" dirty="0">
                <a:latin typeface="Calibri"/>
                <a:ea typeface="Geneva"/>
                <a:cs typeface="Calibri"/>
              </a:rPr>
              <a:t>Teamet psykisk hälsa -  alla åldrar</a:t>
            </a:r>
            <a:endParaRPr lang="sv-SE" dirty="0">
              <a:solidFill>
                <a:schemeClr val="tx1"/>
              </a:solidFill>
            </a:endParaRPr>
          </a:p>
        </p:txBody>
      </p:sp>
      <p:sp>
        <p:nvSpPr>
          <p:cNvPr id="6" name="Platshållare för innehåll 5">
            <a:extLst>
              <a:ext uri="{FF2B5EF4-FFF2-40B4-BE49-F238E27FC236}">
                <a16:creationId xmlns:a16="http://schemas.microsoft.com/office/drawing/2014/main" id="{AFD80224-FC06-5340-B99A-FA183544CE7C}"/>
              </a:ext>
            </a:extLst>
          </p:cNvPr>
          <p:cNvSpPr>
            <a:spLocks noGrp="1"/>
          </p:cNvSpPr>
          <p:nvPr>
            <p:ph idx="1"/>
          </p:nvPr>
        </p:nvSpPr>
        <p:spPr>
          <a:xfrm>
            <a:off x="6895198" y="3168453"/>
            <a:ext cx="4644761" cy="3128176"/>
          </a:xfrm>
        </p:spPr>
        <p:txBody>
          <a:bodyPr/>
          <a:lstStyle/>
          <a:p>
            <a:pPr>
              <a:lnSpc>
                <a:spcPct val="100000"/>
              </a:lnSpc>
            </a:pPr>
            <a:r>
              <a:rPr lang="sv-SE" dirty="0">
                <a:latin typeface="Calibri"/>
                <a:cs typeface="Calibri"/>
              </a:rPr>
              <a:t>Sjuksköterska och läkare tillsammans </a:t>
            </a:r>
            <a:br>
              <a:rPr lang="sv-SE" dirty="0"/>
            </a:br>
            <a:r>
              <a:rPr lang="sv-SE" dirty="0">
                <a:latin typeface="Calibri"/>
                <a:cs typeface="Calibri"/>
              </a:rPr>
              <a:t>med samtalsbehandlare samarbetar </a:t>
            </a:r>
            <a:br>
              <a:rPr lang="sv-SE" dirty="0"/>
            </a:br>
            <a:r>
              <a:rPr lang="sv-SE" dirty="0">
                <a:latin typeface="Calibri"/>
                <a:cs typeface="Calibri"/>
              </a:rPr>
              <a:t>med och hjälper varandra.  </a:t>
            </a:r>
            <a:br>
              <a:rPr lang="sv-SE" dirty="0"/>
            </a:br>
            <a:endParaRPr lang="sv-SE" dirty="0"/>
          </a:p>
          <a:p>
            <a:pPr>
              <a:lnSpc>
                <a:spcPct val="100000"/>
              </a:lnSpc>
            </a:pPr>
            <a:r>
              <a:rPr lang="sv-SE" dirty="0">
                <a:latin typeface="Calibri"/>
                <a:cs typeface="Calibri"/>
              </a:rPr>
              <a:t>Alla i teamet ska kunna ta ett första </a:t>
            </a:r>
            <a:br>
              <a:rPr lang="sv-SE" dirty="0"/>
            </a:br>
            <a:r>
              <a:rPr lang="sv-SE" dirty="0">
                <a:latin typeface="Calibri"/>
                <a:cs typeface="Calibri"/>
              </a:rPr>
              <a:t>samtal med personer i alla åldrar, </a:t>
            </a:r>
            <a:br>
              <a:rPr lang="sv-SE" dirty="0"/>
            </a:br>
            <a:r>
              <a:rPr lang="sv-SE" dirty="0">
                <a:latin typeface="Calibri"/>
                <a:cs typeface="Calibri"/>
              </a:rPr>
              <a:t>även med föräldrar som är oroliga för</a:t>
            </a:r>
            <a:br>
              <a:rPr lang="sv-SE" dirty="0"/>
            </a:br>
            <a:r>
              <a:rPr lang="sv-SE" dirty="0">
                <a:latin typeface="Calibri"/>
                <a:cs typeface="Calibri"/>
              </a:rPr>
              <a:t>sina barn. </a:t>
            </a:r>
          </a:p>
        </p:txBody>
      </p:sp>
      <p:pic>
        <p:nvPicPr>
          <p:cNvPr id="8" name="Bildobjekt 7" descr="En bild som visar person, stående, står&#10;&#10;Automatiskt genererad beskrivning">
            <a:extLst>
              <a:ext uri="{FF2B5EF4-FFF2-40B4-BE49-F238E27FC236}">
                <a16:creationId xmlns:a16="http://schemas.microsoft.com/office/drawing/2014/main" id="{DB2CDC8B-5FE7-3E4E-98A3-05AEEE422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42109"/>
            <a:ext cx="6331527" cy="5911273"/>
          </a:xfrm>
          <a:prstGeom prst="rect">
            <a:avLst/>
          </a:prstGeom>
        </p:spPr>
      </p:pic>
    </p:spTree>
    <p:extLst>
      <p:ext uri="{BB962C8B-B14F-4D97-AF65-F5344CB8AC3E}">
        <p14:creationId xmlns:p14="http://schemas.microsoft.com/office/powerpoint/2010/main" val="150854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C0CF30-2339-488A-8B63-2D6DA40BB3AD}"/>
              </a:ext>
            </a:extLst>
          </p:cNvPr>
          <p:cNvSpPr>
            <a:spLocks noGrp="1"/>
          </p:cNvSpPr>
          <p:nvPr>
            <p:ph type="title"/>
          </p:nvPr>
        </p:nvSpPr>
        <p:spPr>
          <a:xfrm>
            <a:off x="958851" y="1814595"/>
            <a:ext cx="5449260" cy="1614405"/>
          </a:xfrm>
        </p:spPr>
        <p:txBody>
          <a:bodyPr/>
          <a:lstStyle/>
          <a:p>
            <a:r>
              <a:rPr lang="sv-SE" dirty="0">
                <a:latin typeface="Calibri"/>
                <a:cs typeface="Calibri"/>
              </a:rPr>
              <a:t>Sjuksköterska psykisk hälsa</a:t>
            </a:r>
            <a:br>
              <a:rPr lang="sv-SE" dirty="0">
                <a:latin typeface="Calibri"/>
                <a:cs typeface="Calibri"/>
              </a:rPr>
            </a:br>
            <a:r>
              <a:rPr lang="sv-SE" dirty="0">
                <a:latin typeface="Calibri"/>
                <a:cs typeface="Calibri"/>
              </a:rPr>
              <a:t>– en ny roll</a:t>
            </a:r>
            <a:endParaRPr lang="sv-SE" dirty="0"/>
          </a:p>
        </p:txBody>
      </p:sp>
      <p:sp>
        <p:nvSpPr>
          <p:cNvPr id="3" name="Platshållare för innehåll 2">
            <a:extLst>
              <a:ext uri="{FF2B5EF4-FFF2-40B4-BE49-F238E27FC236}">
                <a16:creationId xmlns:a16="http://schemas.microsoft.com/office/drawing/2014/main" id="{4D81C2C5-8C23-4392-90A3-1792C899815A}"/>
              </a:ext>
            </a:extLst>
          </p:cNvPr>
          <p:cNvSpPr>
            <a:spLocks noGrp="1"/>
          </p:cNvSpPr>
          <p:nvPr>
            <p:ph idx="1"/>
          </p:nvPr>
        </p:nvSpPr>
        <p:spPr>
          <a:xfrm>
            <a:off x="958851" y="3214190"/>
            <a:ext cx="5279316" cy="2608541"/>
          </a:xfrm>
        </p:spPr>
        <p:txBody>
          <a:bodyPr/>
          <a:lstStyle/>
          <a:p>
            <a:pPr marL="0" indent="0">
              <a:buNone/>
            </a:pPr>
            <a:r>
              <a:rPr lang="sv-SE" b="1" dirty="0">
                <a:latin typeface="Calibri"/>
                <a:cs typeface="Calibri"/>
              </a:rPr>
              <a:t>Sjuksköterska psykisk hälsa </a:t>
            </a:r>
            <a:r>
              <a:rPr lang="sv-SE" dirty="0">
                <a:latin typeface="Calibri"/>
                <a:cs typeface="Calibri"/>
              </a:rPr>
              <a:t>har som uppgift att bedöma och behandla patienter med mild psykisk ohälsa, samt att identifiera skadliga livsstilsfaktorer samt vägleda patienten till livsstilsförändring. </a:t>
            </a:r>
          </a:p>
        </p:txBody>
      </p:sp>
      <p:pic>
        <p:nvPicPr>
          <p:cNvPr id="4" name="Bildobjekt 4" descr="En bild som visar person, person, stående, glasögon&#10;&#10;Automatiskt genererad beskrivning">
            <a:extLst>
              <a:ext uri="{FF2B5EF4-FFF2-40B4-BE49-F238E27FC236}">
                <a16:creationId xmlns:a16="http://schemas.microsoft.com/office/drawing/2014/main" id="{6102BC91-B242-4CE9-9422-995DA3F23C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4"/>
          <a:stretch/>
        </p:blipFill>
        <p:spPr>
          <a:xfrm>
            <a:off x="6588285" y="1003140"/>
            <a:ext cx="5599800" cy="5849459"/>
          </a:xfrm>
          <a:prstGeom prst="rect">
            <a:avLst/>
          </a:prstGeom>
        </p:spPr>
      </p:pic>
    </p:spTree>
    <p:extLst>
      <p:ext uri="{BB962C8B-B14F-4D97-AF65-F5344CB8AC3E}">
        <p14:creationId xmlns:p14="http://schemas.microsoft.com/office/powerpoint/2010/main" val="132365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895EE-FC08-7F49-B079-97C7FEBB693F}"/>
              </a:ext>
            </a:extLst>
          </p:cNvPr>
          <p:cNvSpPr>
            <a:spLocks noGrp="1"/>
          </p:cNvSpPr>
          <p:nvPr>
            <p:ph type="title"/>
          </p:nvPr>
        </p:nvSpPr>
        <p:spPr>
          <a:xfrm>
            <a:off x="873746" y="1491850"/>
            <a:ext cx="5875397" cy="1309624"/>
          </a:xfrm>
        </p:spPr>
        <p:txBody>
          <a:bodyPr/>
          <a:lstStyle/>
          <a:p>
            <a:r>
              <a:rPr lang="sv-SE" b="1" dirty="0"/>
              <a:t>Insatserna riktar sig </a:t>
            </a:r>
            <a:br>
              <a:rPr lang="sv-SE" b="1" dirty="0"/>
            </a:br>
            <a:r>
              <a:rPr lang="sv-SE" b="1" dirty="0"/>
              <a:t>till patienter med:</a:t>
            </a:r>
            <a:endParaRPr lang="sv-SE" dirty="0"/>
          </a:p>
        </p:txBody>
      </p:sp>
      <p:sp>
        <p:nvSpPr>
          <p:cNvPr id="6" name="Platshållare för innehåll 5">
            <a:extLst>
              <a:ext uri="{FF2B5EF4-FFF2-40B4-BE49-F238E27FC236}">
                <a16:creationId xmlns:a16="http://schemas.microsoft.com/office/drawing/2014/main" id="{ADC208A0-AD4D-B140-A269-ECBB80C1F815}"/>
              </a:ext>
            </a:extLst>
          </p:cNvPr>
          <p:cNvSpPr>
            <a:spLocks noGrp="1"/>
          </p:cNvSpPr>
          <p:nvPr>
            <p:ph idx="1"/>
          </p:nvPr>
        </p:nvSpPr>
        <p:spPr>
          <a:xfrm>
            <a:off x="873746" y="2882659"/>
            <a:ext cx="6252769" cy="3975340"/>
          </a:xfrm>
        </p:spPr>
        <p:txBody>
          <a:bodyPr/>
          <a:lstStyle/>
          <a:p>
            <a:r>
              <a:rPr lang="sv-SE" dirty="0"/>
              <a:t>mild till måttlig psykisk ohälsa eller beroende som </a:t>
            </a:r>
            <a:br>
              <a:rPr lang="sv-SE" dirty="0"/>
            </a:br>
            <a:r>
              <a:rPr lang="sv-SE" dirty="0"/>
              <a:t>inte kräver specialistpsykiatrins kompetens.</a:t>
            </a:r>
          </a:p>
          <a:p>
            <a:pPr>
              <a:spcAft>
                <a:spcPts val="2600"/>
              </a:spcAft>
            </a:pPr>
            <a:r>
              <a:rPr lang="sv-SE" dirty="0">
                <a:latin typeface="Calibri"/>
                <a:cs typeface="Calibri"/>
              </a:rPr>
              <a:t>psykisk ohälsa såsom ångest, depression, stress, </a:t>
            </a:r>
            <a:br>
              <a:rPr lang="sv-SE" dirty="0"/>
            </a:br>
            <a:r>
              <a:rPr lang="sv-SE" dirty="0">
                <a:latin typeface="Calibri"/>
                <a:cs typeface="Calibri"/>
              </a:rPr>
              <a:t>beroende eller kris.</a:t>
            </a:r>
          </a:p>
          <a:p>
            <a:pPr marL="0" indent="0">
              <a:buNone/>
            </a:pPr>
            <a:r>
              <a:rPr lang="sv-SE" dirty="0"/>
              <a:t>Åtagandet gäller patienter i alla åldrar med eller </a:t>
            </a:r>
            <a:br>
              <a:rPr lang="sv-SE" dirty="0"/>
            </a:br>
            <a:r>
              <a:rPr lang="sv-SE" dirty="0"/>
              <a:t>utan fysisk, kognitiv eller neuropsykiatrisk funktionsnedsättning.</a:t>
            </a:r>
          </a:p>
        </p:txBody>
      </p:sp>
      <p:pic>
        <p:nvPicPr>
          <p:cNvPr id="9" name="Bildobjekt 8" descr="En bild som visar text, fönster, inomhus, person&#10;&#10;Automatiskt genererad beskrivning">
            <a:extLst>
              <a:ext uri="{FF2B5EF4-FFF2-40B4-BE49-F238E27FC236}">
                <a16:creationId xmlns:a16="http://schemas.microsoft.com/office/drawing/2014/main" id="{7F048428-D0C1-E544-9F7C-4A5B4D6D05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5143" y="957943"/>
            <a:ext cx="4426858" cy="5900056"/>
          </a:xfrm>
          <a:prstGeom prst="rect">
            <a:avLst/>
          </a:prstGeom>
        </p:spPr>
      </p:pic>
    </p:spTree>
    <p:extLst>
      <p:ext uri="{BB962C8B-B14F-4D97-AF65-F5344CB8AC3E}">
        <p14:creationId xmlns:p14="http://schemas.microsoft.com/office/powerpoint/2010/main" val="300317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ndardformgivning">
  <a:themeElements>
    <a:clrScheme name="SLL">
      <a:dk1>
        <a:srgbClr val="000000"/>
      </a:dk1>
      <a:lt1>
        <a:srgbClr val="FFFFFF"/>
      </a:lt1>
      <a:dk2>
        <a:srgbClr val="406618"/>
      </a:dk2>
      <a:lt2>
        <a:srgbClr val="78BE00"/>
      </a:lt2>
      <a:accent1>
        <a:srgbClr val="002D5A"/>
      </a:accent1>
      <a:accent2>
        <a:srgbClr val="00AEEF"/>
      </a:accent2>
      <a:accent3>
        <a:srgbClr val="9A0932"/>
      </a:accent3>
      <a:accent4>
        <a:srgbClr val="E1056D"/>
      </a:accent4>
      <a:accent5>
        <a:srgbClr val="EB9100"/>
      </a:accent5>
      <a:accent6>
        <a:srgbClr val="FFD400"/>
      </a:accent6>
      <a:hlink>
        <a:srgbClr val="034EA2"/>
      </a:hlink>
      <a:folHlink>
        <a:srgbClr val="034EA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003468"/>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2200" b="0" i="0" u="none" strike="noStrike" cap="none" normalizeH="0" baseline="0" smtClean="0">
            <a:ln>
              <a:noFill/>
            </a:ln>
            <a:solidFill>
              <a:schemeClr val="bg1"/>
            </a:solidFill>
            <a:effectLst/>
            <a:latin typeface="Verdana" pitchFamily="34" charset="0"/>
            <a:ea typeface="Geneva" pitchFamily="1" charset="-128"/>
          </a:defRPr>
        </a:defPPr>
      </a:lstStyle>
    </a:spDef>
    <a:lnDef>
      <a:spPr bwMode="auto">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oAutofit/>
      </a:bodyPr>
      <a:lstStyle>
        <a:defPPr algn="l">
          <a:defRPr smtClean="0"/>
        </a:defPPr>
      </a:lst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L 16x9 ppt mall_VIT_181212.potx" id="{155DA866-98B1-4288-97A5-1CA9687EEC84}" vid="{C0B46598-2CCD-470A-ABED-D69E18ACF784}"/>
    </a:ext>
  </a:extLst>
</a:theme>
</file>

<file path=ppt/theme/theme2.xml><?xml version="1.0" encoding="utf-8"?>
<a:theme xmlns:a="http://schemas.openxmlformats.org/drawingml/2006/main" name="1_Standardformgivning">
  <a:themeElements>
    <a:clrScheme name="SLL">
      <a:dk1>
        <a:srgbClr val="000000"/>
      </a:dk1>
      <a:lt1>
        <a:srgbClr val="FFFFFF"/>
      </a:lt1>
      <a:dk2>
        <a:srgbClr val="406618"/>
      </a:dk2>
      <a:lt2>
        <a:srgbClr val="78BE00"/>
      </a:lt2>
      <a:accent1>
        <a:srgbClr val="002D5A"/>
      </a:accent1>
      <a:accent2>
        <a:srgbClr val="00AEEF"/>
      </a:accent2>
      <a:accent3>
        <a:srgbClr val="9A0932"/>
      </a:accent3>
      <a:accent4>
        <a:srgbClr val="E1056D"/>
      </a:accent4>
      <a:accent5>
        <a:srgbClr val="EB9100"/>
      </a:accent5>
      <a:accent6>
        <a:srgbClr val="FFD400"/>
      </a:accent6>
      <a:hlink>
        <a:srgbClr val="034EA2"/>
      </a:hlink>
      <a:folHlink>
        <a:srgbClr val="034EA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003468"/>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2200" b="0" i="0" u="none" strike="noStrike" cap="none" normalizeH="0" baseline="0" smtClean="0">
            <a:ln>
              <a:noFill/>
            </a:ln>
            <a:solidFill>
              <a:schemeClr val="bg1"/>
            </a:solidFill>
            <a:effectLst/>
            <a:latin typeface="Verdana" pitchFamily="34" charset="0"/>
            <a:ea typeface="Geneva" pitchFamily="1" charset="-128"/>
          </a:defRPr>
        </a:defPPr>
      </a:lstStyle>
    </a:spDef>
    <a:lnDef>
      <a:spPr bwMode="auto">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oAutofit/>
      </a:bodyPr>
      <a:lstStyle>
        <a:defPPr algn="l">
          <a:defRPr smtClean="0"/>
        </a:defPPr>
      </a:lst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L 16x9 ppt mall_VIT_181212.potx" id="{155DA866-98B1-4288-97A5-1CA9687EEC84}" vid="{C0B46598-2CCD-470A-ABED-D69E18ACF784}"/>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ff307b1-fbc6-484b-9484-653df3f8de52">
      <UserInfo>
        <DisplayName>Lisabet Kollin</DisplayName>
        <AccountId>13</AccountId>
        <AccountType/>
      </UserInfo>
      <UserInfo>
        <DisplayName>Kersti Ejeby</DisplayName>
        <AccountId>17</AccountId>
        <AccountType/>
      </UserInfo>
    </SharedWithUsers>
    <TaxCatchAll xmlns="4ff307b1-fbc6-484b-9484-653df3f8de52" xsi:nil="true"/>
    <lcf76f155ced4ddcb4097134ff3c332f xmlns="2b3af022-408a-4782-b346-78e660cb18d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FB17BC52F103B4FA6461CF0FD3E1046" ma:contentTypeVersion="15" ma:contentTypeDescription="Skapa ett nytt dokument." ma:contentTypeScope="" ma:versionID="71cfc390786636a4c45dc90c370439e6">
  <xsd:schema xmlns:xsd="http://www.w3.org/2001/XMLSchema" xmlns:xs="http://www.w3.org/2001/XMLSchema" xmlns:p="http://schemas.microsoft.com/office/2006/metadata/properties" xmlns:ns2="2b3af022-408a-4782-b346-78e660cb18db" xmlns:ns3="4ff307b1-fbc6-484b-9484-653df3f8de52" targetNamespace="http://schemas.microsoft.com/office/2006/metadata/properties" ma:root="true" ma:fieldsID="4a74ab3afd9562084b50f3caac99f179" ns2:_="" ns3:_="">
    <xsd:import namespace="2b3af022-408a-4782-b346-78e660cb18db"/>
    <xsd:import namespace="4ff307b1-fbc6-484b-9484-653df3f8de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af022-408a-4782-b346-78e660cb1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f56b5669-8d4c-4328-81e7-31ab7de9bcb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f307b1-fbc6-484b-9484-653df3f8de52"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50531028-06e7-47c4-adb8-cc07acc2fc72}" ma:internalName="TaxCatchAll" ma:showField="CatchAllData" ma:web="4ff307b1-fbc6-484b-9484-653df3f8d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A3293-3D65-4A74-97B8-AFE0F1572E3D}">
  <ds:schemaRefs>
    <ds:schemaRef ds:uri="2b3af022-408a-4782-b346-78e660cb18db"/>
    <ds:schemaRef ds:uri="4ff307b1-fbc6-484b-9484-653df3f8de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66EBB4-FCD3-474E-AE29-FFEDA92A0F9E}">
  <ds:schemaRefs>
    <ds:schemaRef ds:uri="http://schemas.microsoft.com/sharepoint/v3/contenttype/forms"/>
  </ds:schemaRefs>
</ds:datastoreItem>
</file>

<file path=customXml/itemProps3.xml><?xml version="1.0" encoding="utf-8"?>
<ds:datastoreItem xmlns:ds="http://schemas.openxmlformats.org/officeDocument/2006/customXml" ds:itemID="{E9342A7C-695F-4F73-A4B6-6AD802D1E4C1}">
  <ds:schemaRefs>
    <ds:schemaRef ds:uri="2b3af022-408a-4782-b346-78e660cb18db"/>
    <ds:schemaRef ds:uri="4ff307b1-fbc6-484b-9484-653df3f8de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721</TotalTime>
  <Words>3525</Words>
  <Application>Microsoft Office PowerPoint</Application>
  <PresentationFormat>Bredbild</PresentationFormat>
  <Paragraphs>324</Paragraphs>
  <Slides>40</Slides>
  <Notes>36</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40</vt:i4>
      </vt:variant>
    </vt:vector>
  </HeadingPairs>
  <TitlesOfParts>
    <vt:vector size="47" baseType="lpstr">
      <vt:lpstr>Arial</vt:lpstr>
      <vt:lpstr>Calibri</vt:lpstr>
      <vt:lpstr>Merriweather</vt:lpstr>
      <vt:lpstr>Verdana</vt:lpstr>
      <vt:lpstr>Wingdings</vt:lpstr>
      <vt:lpstr>Standardformgivning</vt:lpstr>
      <vt:lpstr>1_Standardformgivning</vt:lpstr>
      <vt:lpstr> </vt:lpstr>
      <vt:lpstr>Verksamhetsmaterial för presentation av FFU  gällande psykisk ohälsa och STEP-UP material.</vt:lpstr>
      <vt:lpstr>PowerPoint-presentation</vt:lpstr>
      <vt:lpstr>Nya avtalskrav för  husläkarmottagningar  från 2021 </vt:lpstr>
      <vt:lpstr>Vårdkvaliteten ska ökas genom</vt:lpstr>
      <vt:lpstr>Psykisk ohälsa i primärvården</vt:lpstr>
      <vt:lpstr>Teamet psykisk hälsa -  alla åldrar</vt:lpstr>
      <vt:lpstr>Sjuksköterska psykisk hälsa – en ny roll</vt:lpstr>
      <vt:lpstr>Insatserna riktar sig  till patienter med:</vt:lpstr>
      <vt:lpstr>Grundläggande insatser  för barn och unga</vt:lpstr>
      <vt:lpstr>PowerPoint-presentation</vt:lpstr>
      <vt:lpstr>Team för psykisk hälsa alla åldrar  </vt:lpstr>
      <vt:lpstr>Insatser vid mild till måttlig psykisk ohälsa för patienter i alla åldrar på husläkarmottagningen</vt:lpstr>
      <vt:lpstr>Team för utökade insatser för barn och unga, 6–17 år  </vt:lpstr>
      <vt:lpstr>PowerPoint-presentation</vt:lpstr>
      <vt:lpstr>Vad är skillnaden i tankesätt?</vt:lpstr>
      <vt:lpstr>Rätt triagering skapar   bättre tillgänglighet</vt:lpstr>
      <vt:lpstr>Att triagera till olika kompetenser i teamet</vt:lpstr>
      <vt:lpstr>PowerPoint-presentation</vt:lpstr>
      <vt:lpstr>Ur förfrågningsunderlaget:</vt:lpstr>
      <vt:lpstr>STEP UP – för att stödja omställningen</vt:lpstr>
      <vt:lpstr>Bakgrund till STEP-UP</vt:lpstr>
      <vt:lpstr>Om uppdraget psykisk ohälsa i primärvården </vt:lpstr>
      <vt:lpstr>Digitala kurser</vt:lpstr>
      <vt:lpstr>Stödmaterial</vt:lpstr>
      <vt:lpstr>Journalmallar</vt:lpstr>
      <vt:lpstr>Webbinarier</vt:lpstr>
      <vt:lpstr>Exempel: Sjuksköterskan i teamet för alla åldrar</vt:lpstr>
      <vt:lpstr>PowerPoint-presentation</vt:lpstr>
      <vt:lpstr>Exempel: Teamet för psykiska hälsa, alla åldrar</vt:lpstr>
      <vt:lpstr>Exempel: Husläkarmottagningens verksamhetschef </vt:lpstr>
      <vt:lpstr>Var hittar jag kurserna?  På STEP-UPs webbplats!</vt:lpstr>
      <vt:lpstr>Planera in tid för utbildning</vt:lpstr>
      <vt:lpstr>PowerPoint-presentation</vt:lpstr>
      <vt:lpstr>Det handlar om verksamhetsutveckling</vt:lpstr>
      <vt:lpstr>Checklista för att komma igång</vt:lpstr>
      <vt:lpstr>PowerPoint-presentation</vt:lpstr>
      <vt:lpstr>Tid för reflektion</vt:lpstr>
      <vt:lpstr>Förändringsledning – hur gör man det? </vt:lpstr>
      <vt:lpstr>PowerPoint-presentation</vt:lpstr>
    </vt:vector>
  </TitlesOfParts>
  <Company>Torev TextDesign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Lessing</dc:creator>
  <cp:lastModifiedBy>Kristofer Ekström</cp:lastModifiedBy>
  <cp:revision>47</cp:revision>
  <dcterms:created xsi:type="dcterms:W3CDTF">2006-01-20T08:38:09Z</dcterms:created>
  <dcterms:modified xsi:type="dcterms:W3CDTF">2023-08-23T10:25:49Z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0x0101000FB17BC52F103B4FA6461CF0FD3E1046</vt:lpwstr>
  </property>
  <property fmtid="{D5CDD505-2E9C-101B-9397-08002B2CF9AE}" pid="3" name="MSIP_Label_692bfde4-d50c-4af0-ae90-7ac5bcb4ba86_Enabled">
    <vt:lpwstr>true</vt:lpwstr>
  </property>
  <property fmtid="{D5CDD505-2E9C-101B-9397-08002B2CF9AE}" pid="4" name="MSIP_Label_692bfde4-d50c-4af0-ae90-7ac5bcb4ba86_SetDate">
    <vt:lpwstr>2022-02-03T07:08:58Z</vt:lpwstr>
  </property>
  <property fmtid="{D5CDD505-2E9C-101B-9397-08002B2CF9AE}" pid="5" name="MSIP_Label_692bfde4-d50c-4af0-ae90-7ac5bcb4ba86_Method">
    <vt:lpwstr>Privileged</vt:lpwstr>
  </property>
  <property fmtid="{D5CDD505-2E9C-101B-9397-08002B2CF9AE}" pid="6" name="MSIP_Label_692bfde4-d50c-4af0-ae90-7ac5bcb4ba86_Name">
    <vt:lpwstr>Ej applicerbar</vt:lpwstr>
  </property>
  <property fmtid="{D5CDD505-2E9C-101B-9397-08002B2CF9AE}" pid="7" name="MSIP_Label_692bfde4-d50c-4af0-ae90-7ac5bcb4ba86_SiteId">
    <vt:lpwstr>b238764b-05b9-48a7-a2bd-55a357dee4ae</vt:lpwstr>
  </property>
  <property fmtid="{D5CDD505-2E9C-101B-9397-08002B2CF9AE}" pid="8" name="MSIP_Label_692bfde4-d50c-4af0-ae90-7ac5bcb4ba86_ActionId">
    <vt:lpwstr>aaddacfb-22bc-4c55-8d14-6fce0fa364f8</vt:lpwstr>
  </property>
  <property fmtid="{D5CDD505-2E9C-101B-9397-08002B2CF9AE}" pid="9" name="MSIP_Label_692bfde4-d50c-4af0-ae90-7ac5bcb4ba86_ContentBits">
    <vt:lpwstr>0</vt:lpwstr>
  </property>
  <property fmtid="{D5CDD505-2E9C-101B-9397-08002B2CF9AE}" pid="10" name="MediaServiceImageTags">
    <vt:lpwstr/>
  </property>
</Properties>
</file>